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Lst>
  <p:sldSz cx="14630400" cy="8229600"/>
  <p:notesSz cx="8229600" cy="146304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65" d="100"/>
          <a:sy n="65"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Олька В" userId="21dba446f9600cc2" providerId="LiveId" clId="{5D15527C-2A66-4C31-AD1F-17889B224606}"/>
    <pc:docChg chg="modSld">
      <pc:chgData name="Олька В" userId="21dba446f9600cc2" providerId="LiveId" clId="{5D15527C-2A66-4C31-AD1F-17889B224606}" dt="2025-10-07T15:07:41.409" v="0" actId="20577"/>
      <pc:docMkLst>
        <pc:docMk/>
      </pc:docMkLst>
      <pc:sldChg chg="modSp mod">
        <pc:chgData name="Олька В" userId="21dba446f9600cc2" providerId="LiveId" clId="{5D15527C-2A66-4C31-AD1F-17889B224606}" dt="2025-10-07T15:07:41.409" v="0" actId="20577"/>
        <pc:sldMkLst>
          <pc:docMk/>
          <pc:sldMk cId="0" sldId="269"/>
        </pc:sldMkLst>
        <pc:spChg chg="mod">
          <ac:chgData name="Олька В" userId="21dba446f9600cc2" providerId="LiveId" clId="{5D15527C-2A66-4C31-AD1F-17889B224606}" dt="2025-10-07T15:07:41.409" v="0" actId="20577"/>
          <ac:spMkLst>
            <pc:docMk/>
            <pc:sldMk cId="0" sldId="269"/>
            <ac:spMk id="4" creationId="{8D5F514C-EEC1-BE93-0402-17CBAD67910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707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ru-RU"/>
          </a:p>
        </p:txBody>
      </p:sp>
      <p:sp>
        <p:nvSpPr>
          <p:cNvPr id="3" name="Shape 1"/>
          <p:cNvSpPr/>
          <p:nvPr/>
        </p:nvSpPr>
        <p:spPr>
          <a:xfrm>
            <a:off x="0" y="0"/>
            <a:ext cx="14630400" cy="8229600"/>
          </a:xfrm>
          <a:prstGeom prst="rect">
            <a:avLst/>
          </a:prstGeom>
          <a:solidFill>
            <a:srgbClr val="0C0A33"/>
          </a:solidFill>
          <a:ln/>
        </p:spPr>
        <p:txBody>
          <a:bodyPr/>
          <a:lstStyle/>
          <a:p>
            <a:endParaRPr lang="ru-RU"/>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921669"/>
            <a:ext cx="7468553" cy="2112050"/>
          </a:xfrm>
          <a:prstGeom prst="rect">
            <a:avLst/>
          </a:prstGeom>
          <a:noFill/>
          <a:ln/>
        </p:spPr>
        <p:txBody>
          <a:bodyPr wrap="square" lIns="0" tIns="0" rIns="0" bIns="0" rtlCol="0" anchor="t"/>
          <a:lstStyle/>
          <a:p>
            <a:pPr marL="0" indent="0" algn="l">
              <a:lnSpc>
                <a:spcPts val="5500"/>
              </a:lnSpc>
              <a:buNone/>
            </a:pPr>
            <a:r>
              <a:rPr lang="en-US" sz="4400" b="1" i="1" dirty="0">
                <a:solidFill>
                  <a:srgbClr val="FFFFFF"/>
                </a:solidFill>
                <a:latin typeface="Times New Roman" panose="02020603050405020304" pitchFamily="18" charset="0"/>
                <a:ea typeface="Syne Bold" pitchFamily="34" charset="-122"/>
                <a:cs typeface="Times New Roman" panose="02020603050405020304" pitchFamily="18" charset="0"/>
              </a:rPr>
              <a:t>Dick Cheney and the Expansion of Vice Presidential Power</a:t>
            </a:r>
            <a:endParaRPr lang="en-US" sz="4400" i="1" dirty="0">
              <a:latin typeface="Times New Roman" panose="02020603050405020304" pitchFamily="18" charset="0"/>
              <a:cs typeface="Times New Roman" panose="02020603050405020304" pitchFamily="18" charset="0"/>
            </a:endParaRPr>
          </a:p>
        </p:txBody>
      </p:sp>
      <p:sp>
        <p:nvSpPr>
          <p:cNvPr id="4" name="Text 1"/>
          <p:cNvSpPr/>
          <p:nvPr/>
        </p:nvSpPr>
        <p:spPr>
          <a:xfrm>
            <a:off x="837724" y="4392692"/>
            <a:ext cx="7468553" cy="1915120"/>
          </a:xfrm>
          <a:prstGeom prst="rect">
            <a:avLst/>
          </a:prstGeom>
          <a:noFill/>
          <a:ln/>
        </p:spPr>
        <p:txBody>
          <a:bodyPr wrap="square" lIns="0" tIns="0" rIns="0" bIns="0" rtlCol="0" anchor="t"/>
          <a:lstStyle/>
          <a:p>
            <a:pPr algn="just"/>
            <a:r>
              <a:rPr lang="en-US" sz="2000" dirty="0">
                <a:solidFill>
                  <a:schemeClr val="bg1"/>
                </a:solidFill>
                <a:latin typeface="Times New Roman" panose="02020603050405020304" pitchFamily="18" charset="0"/>
                <a:cs typeface="Times New Roman" panose="02020603050405020304" pitchFamily="18" charset="0"/>
              </a:rPr>
              <a:t>Dick Cheney is one of the most powerful and controversial figures in modern American politics. His specific set of beliefs, often called "</a:t>
            </a:r>
            <a:r>
              <a:rPr lang="en-US" sz="2000" dirty="0" err="1">
                <a:solidFill>
                  <a:schemeClr val="bg1"/>
                </a:solidFill>
                <a:latin typeface="Times New Roman" panose="02020603050405020304" pitchFamily="18" charset="0"/>
                <a:cs typeface="Times New Roman" panose="02020603050405020304" pitchFamily="18" charset="0"/>
              </a:rPr>
              <a:t>Cheneyism</a:t>
            </a:r>
            <a:r>
              <a:rPr lang="en-US" sz="2000" dirty="0">
                <a:solidFill>
                  <a:schemeClr val="bg1"/>
                </a:solidFill>
                <a:latin typeface="Times New Roman" panose="02020603050405020304" pitchFamily="18" charset="0"/>
                <a:cs typeface="Times New Roman" panose="02020603050405020304" pitchFamily="18" charset="0"/>
              </a:rPr>
              <a:t>," greatly influenced US policy in the early 21st century.</a:t>
            </a:r>
            <a:endParaRPr lang="ru-RU" sz="2000" dirty="0">
              <a:solidFill>
                <a:schemeClr val="bg1"/>
              </a:solidFill>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FD1296A4-47EC-01D2-2CCC-9C121815B6D9}"/>
              </a:ext>
            </a:extLst>
          </p:cNvPr>
          <p:cNvSpPr/>
          <p:nvPr/>
        </p:nvSpPr>
        <p:spPr>
          <a:xfrm>
            <a:off x="6242062" y="7160135"/>
            <a:ext cx="7468553" cy="1915120"/>
          </a:xfrm>
          <a:prstGeom prst="rect">
            <a:avLst/>
          </a:prstGeom>
          <a:noFill/>
          <a:ln/>
        </p:spPr>
        <p:txBody>
          <a:bodyPr wrap="square" lIns="0" tIns="0" rIns="0" bIns="0" rtlCol="0" anchor="t"/>
          <a:lstStyle/>
          <a:p>
            <a:pPr algn="just"/>
            <a:r>
              <a:rPr lang="en-US" sz="2000" i="1" dirty="0">
                <a:solidFill>
                  <a:schemeClr val="bg1"/>
                </a:solidFill>
                <a:latin typeface="Times New Roman" panose="02020603050405020304" pitchFamily="18" charset="0"/>
                <a:cs typeface="Times New Roman" panose="02020603050405020304" pitchFamily="18" charset="0"/>
              </a:rPr>
              <a:t>Vaganova Olga</a:t>
            </a:r>
          </a:p>
          <a:p>
            <a:pPr algn="just"/>
            <a:r>
              <a:rPr lang="en-US" sz="2000" i="1" dirty="0" err="1">
                <a:solidFill>
                  <a:schemeClr val="bg1"/>
                </a:solidFill>
                <a:latin typeface="Times New Roman" panose="02020603050405020304" pitchFamily="18" charset="0"/>
                <a:cs typeface="Times New Roman" panose="02020603050405020304" pitchFamily="18" charset="0"/>
              </a:rPr>
              <a:t>Kurambayev</a:t>
            </a:r>
            <a:r>
              <a:rPr lang="en-US" sz="2000" i="1" dirty="0">
                <a:solidFill>
                  <a:schemeClr val="bg1"/>
                </a:solidFill>
                <a:latin typeface="Times New Roman" panose="02020603050405020304" pitchFamily="18" charset="0"/>
                <a:cs typeface="Times New Roman" panose="02020603050405020304" pitchFamily="18" charset="0"/>
              </a:rPr>
              <a:t> Azamat</a:t>
            </a:r>
          </a:p>
          <a:p>
            <a:pPr algn="just"/>
            <a:r>
              <a:rPr lang="en-US" sz="2000" i="1" dirty="0">
                <a:solidFill>
                  <a:schemeClr val="bg1"/>
                </a:solidFill>
                <a:latin typeface="Times New Roman" panose="02020603050405020304" pitchFamily="18" charset="0"/>
                <a:cs typeface="Times New Roman" panose="02020603050405020304" pitchFamily="18" charset="0"/>
              </a:rPr>
              <a:t>Group </a:t>
            </a:r>
            <a:r>
              <a:rPr lang="ru-RU" sz="2000" i="1" dirty="0">
                <a:solidFill>
                  <a:schemeClr val="bg1"/>
                </a:solidFill>
                <a:latin typeface="Times New Roman" panose="02020603050405020304" pitchFamily="18" charset="0"/>
                <a:cs typeface="Times New Roman" panose="02020603050405020304" pitchFamily="18" charset="0"/>
              </a:rPr>
              <a:t>№: 3834101/30309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811554"/>
            <a:ext cx="4505920" cy="563285"/>
          </a:xfrm>
          <a:prstGeom prst="rect">
            <a:avLst/>
          </a:prstGeom>
          <a:noFill/>
          <a:ln/>
        </p:spPr>
        <p:txBody>
          <a:bodyPr wrap="none" lIns="0" tIns="0" rIns="0" bIns="0" rtlCol="0" anchor="t"/>
          <a:lstStyle/>
          <a:p>
            <a:pPr>
              <a:lnSpc>
                <a:spcPts val="4400"/>
              </a:lnSpc>
            </a:pPr>
            <a:r>
              <a:rPr lang="en-US" sz="6000" b="1" dirty="0">
                <a:solidFill>
                  <a:schemeClr val="bg1"/>
                </a:solidFill>
                <a:latin typeface="Times New Roman" panose="02020603050405020304" pitchFamily="18" charset="0"/>
                <a:cs typeface="Times New Roman" panose="02020603050405020304" pitchFamily="18" charset="0"/>
              </a:rPr>
              <a:t>Conclusion</a:t>
            </a:r>
            <a:endParaRPr lang="en-US" sz="6000" dirty="0">
              <a:solidFill>
                <a:schemeClr val="bg1"/>
              </a:solidFill>
              <a:latin typeface="Times New Roman" panose="02020603050405020304" pitchFamily="18" charset="0"/>
              <a:cs typeface="Times New Roman" panose="02020603050405020304" pitchFamily="18" charset="0"/>
            </a:endParaRPr>
          </a:p>
        </p:txBody>
      </p:sp>
      <p:sp>
        <p:nvSpPr>
          <p:cNvPr id="4" name="Text 1"/>
          <p:cNvSpPr/>
          <p:nvPr/>
        </p:nvSpPr>
        <p:spPr>
          <a:xfrm>
            <a:off x="837724" y="5644039"/>
            <a:ext cx="12954952" cy="766048"/>
          </a:xfrm>
          <a:prstGeom prst="rect">
            <a:avLst/>
          </a:prstGeom>
          <a:noFill/>
          <a:ln/>
        </p:spPr>
        <p:txBody>
          <a:bodyPr wrap="square" lIns="0" tIns="0" rIns="0" bIns="0" rtlCol="0" anchor="t"/>
          <a:lstStyle/>
          <a:p>
            <a:r>
              <a:rPr lang="en-US" sz="2800" dirty="0">
                <a:solidFill>
                  <a:schemeClr val="bg1"/>
                </a:solidFill>
                <a:latin typeface="Times New Roman" panose="02020603050405020304" pitchFamily="18" charset="0"/>
                <a:cs typeface="Times New Roman" panose="02020603050405020304" pitchFamily="18" charset="0"/>
              </a:rPr>
              <a:t>In summary, Dick Cheney was a highly influential politician. His system, which focused on strong executive authority and an aggressive foreign policy, left a deep and lasting mark on the United States and the world.</a:t>
            </a:r>
            <a:endParaRPr lang="ru-RU" sz="2800" dirty="0">
              <a:solidFill>
                <a:schemeClr val="bg1"/>
              </a:solidFill>
              <a:latin typeface="Times New Roman" panose="02020603050405020304" pitchFamily="18"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F36B7279-C1BC-759C-22B7-9B6384D99BC6}"/>
              </a:ext>
            </a:extLst>
          </p:cNvPr>
          <p:cNvSpPr/>
          <p:nvPr/>
        </p:nvSpPr>
        <p:spPr>
          <a:xfrm>
            <a:off x="12461631" y="7280238"/>
            <a:ext cx="2168769" cy="937636"/>
          </a:xfrm>
          <a:prstGeom prst="rect">
            <a:avLst/>
          </a:prstGeom>
          <a:solidFill>
            <a:srgbClr val="0C0A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sp>
        <p:nvSpPr>
          <p:cNvPr id="4" name="TextBox 3">
            <a:extLst>
              <a:ext uri="{FF2B5EF4-FFF2-40B4-BE49-F238E27FC236}">
                <a16:creationId xmlns:a16="http://schemas.microsoft.com/office/drawing/2014/main" id="{30C27231-3715-10F3-CC53-2CFB873F523E}"/>
              </a:ext>
            </a:extLst>
          </p:cNvPr>
          <p:cNvSpPr txBox="1"/>
          <p:nvPr/>
        </p:nvSpPr>
        <p:spPr>
          <a:xfrm>
            <a:off x="2884803" y="3788935"/>
            <a:ext cx="9050215" cy="677814"/>
          </a:xfrm>
          <a:prstGeom prst="rect">
            <a:avLst/>
          </a:prstGeom>
          <a:noFill/>
        </p:spPr>
        <p:txBody>
          <a:bodyPr wrap="square">
            <a:spAutoFit/>
          </a:bodyPr>
          <a:lstStyle/>
          <a:p>
            <a:pPr>
              <a:lnSpc>
                <a:spcPts val="4400"/>
              </a:lnSpc>
            </a:pPr>
            <a:r>
              <a:rPr lang="en-US" sz="5400" b="1" dirty="0">
                <a:solidFill>
                  <a:schemeClr val="bg1"/>
                </a:solidFill>
                <a:latin typeface="Times New Roman" panose="02020603050405020304" pitchFamily="18" charset="0"/>
                <a:cs typeface="Times New Roman" panose="02020603050405020304" pitchFamily="18" charset="0"/>
              </a:rPr>
              <a:t>Thank you for your attention!</a:t>
            </a:r>
            <a:endParaRPr lang="en-US" sz="5400" dirty="0">
              <a:solidFill>
                <a:schemeClr val="bg1"/>
              </a:solidFill>
              <a:latin typeface="Times New Roman" panose="02020603050405020304" pitchFamily="18"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B86EEB70-E525-E7DE-F071-2CD5217682C1}"/>
              </a:ext>
            </a:extLst>
          </p:cNvPr>
          <p:cNvSpPr/>
          <p:nvPr/>
        </p:nvSpPr>
        <p:spPr>
          <a:xfrm>
            <a:off x="12391293" y="7280238"/>
            <a:ext cx="2168769" cy="937636"/>
          </a:xfrm>
          <a:prstGeom prst="rect">
            <a:avLst/>
          </a:prstGeom>
          <a:solidFill>
            <a:srgbClr val="0C0A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sp>
        <p:nvSpPr>
          <p:cNvPr id="4" name="TextBox 3">
            <a:extLst>
              <a:ext uri="{FF2B5EF4-FFF2-40B4-BE49-F238E27FC236}">
                <a16:creationId xmlns:a16="http://schemas.microsoft.com/office/drawing/2014/main" id="{8D5F514C-EEC1-BE93-0402-17CBAD679109}"/>
              </a:ext>
            </a:extLst>
          </p:cNvPr>
          <p:cNvSpPr txBox="1"/>
          <p:nvPr/>
        </p:nvSpPr>
        <p:spPr>
          <a:xfrm>
            <a:off x="2332891" y="2251387"/>
            <a:ext cx="11207262" cy="954107"/>
          </a:xfrm>
          <a:prstGeom prst="rect">
            <a:avLst/>
          </a:prstGeom>
          <a:noFill/>
        </p:spPr>
        <p:txBody>
          <a:bodyPr wrap="square">
            <a:spAutoFit/>
          </a:bodyPr>
          <a:lstStyle/>
          <a:p>
            <a:r>
              <a:rPr lang="ru-RU" sz="2800" b="1" i="0" dirty="0">
                <a:solidFill>
                  <a:schemeClr val="bg1"/>
                </a:solidFill>
                <a:effectLst/>
                <a:latin typeface="Times New Roman" panose="02020603050405020304" pitchFamily="18" charset="0"/>
                <a:cs typeface="Times New Roman" panose="02020603050405020304" pitchFamily="18" charset="0"/>
              </a:rPr>
              <a:t>1. </a:t>
            </a:r>
            <a:r>
              <a:rPr lang="en-US" sz="2800" b="1" i="0" dirty="0">
                <a:solidFill>
                  <a:schemeClr val="bg1"/>
                </a:solidFill>
                <a:effectLst/>
                <a:latin typeface="Times New Roman" panose="02020603050405020304" pitchFamily="18" charset="0"/>
                <a:cs typeface="Times New Roman" panose="02020603050405020304" pitchFamily="18" charset="0"/>
              </a:rPr>
              <a:t>What is "</a:t>
            </a:r>
            <a:r>
              <a:rPr lang="en-US" sz="2800" b="1" i="0" dirty="0" err="1">
                <a:solidFill>
                  <a:schemeClr val="bg1"/>
                </a:solidFill>
                <a:effectLst/>
                <a:latin typeface="Times New Roman" panose="02020603050405020304" pitchFamily="18" charset="0"/>
                <a:cs typeface="Times New Roman" panose="02020603050405020304" pitchFamily="18" charset="0"/>
              </a:rPr>
              <a:t>Cheneyism</a:t>
            </a:r>
            <a:r>
              <a:rPr lang="en-US" sz="2800" b="1" i="0" dirty="0">
                <a:solidFill>
                  <a:schemeClr val="bg1"/>
                </a:solidFill>
                <a:effectLst/>
                <a:latin typeface="Times New Roman" panose="02020603050405020304" pitchFamily="18" charset="0"/>
                <a:cs typeface="Times New Roman" panose="02020603050405020304" pitchFamily="18" charset="0"/>
              </a:rPr>
              <a:t>" and why is Dick Cheney considered as a controversial figure</a:t>
            </a:r>
            <a:r>
              <a:rPr lang="ru-RU" sz="2800" b="1" i="0">
                <a:solidFill>
                  <a:schemeClr val="bg1"/>
                </a:solidFill>
                <a:effectLst/>
                <a:latin typeface="Times New Roman" panose="02020603050405020304" pitchFamily="18" charset="0"/>
                <a:cs typeface="Times New Roman" panose="02020603050405020304" pitchFamily="18" charset="0"/>
              </a:rPr>
              <a:t>?</a:t>
            </a:r>
            <a:endParaRPr lang="ru-RU" sz="28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9E89FCF-1478-74F4-8747-02EFA2291CE5}"/>
              </a:ext>
            </a:extLst>
          </p:cNvPr>
          <p:cNvSpPr txBox="1"/>
          <p:nvPr/>
        </p:nvSpPr>
        <p:spPr>
          <a:xfrm>
            <a:off x="2332891" y="3704640"/>
            <a:ext cx="10855569" cy="954107"/>
          </a:xfrm>
          <a:prstGeom prst="rect">
            <a:avLst/>
          </a:prstGeom>
          <a:noFill/>
        </p:spPr>
        <p:txBody>
          <a:bodyPr wrap="square">
            <a:spAutoFit/>
          </a:bodyPr>
          <a:lstStyle/>
          <a:p>
            <a:r>
              <a:rPr lang="ru-RU" sz="2800" b="1" i="0" dirty="0">
                <a:solidFill>
                  <a:schemeClr val="bg1"/>
                </a:solidFill>
                <a:effectLst/>
                <a:latin typeface="Times New Roman" panose="02020603050405020304" pitchFamily="18" charset="0"/>
                <a:cs typeface="Times New Roman" panose="02020603050405020304" pitchFamily="18" charset="0"/>
              </a:rPr>
              <a:t>2. </a:t>
            </a:r>
            <a:r>
              <a:rPr lang="en-US" sz="2800" b="1" dirty="0">
                <a:solidFill>
                  <a:schemeClr val="bg1"/>
                </a:solidFill>
                <a:latin typeface="Times New Roman" panose="02020603050405020304" pitchFamily="18" charset="0"/>
                <a:cs typeface="Times New Roman" panose="02020603050405020304" pitchFamily="18" charset="0"/>
              </a:rPr>
              <a:t>What were the main principles of Cheney's domestic policy orientation?</a:t>
            </a:r>
            <a:endParaRPr lang="ru-RU" sz="2800"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9E82F59-7CC7-D029-A0CD-BE8D76B51A22}"/>
              </a:ext>
            </a:extLst>
          </p:cNvPr>
          <p:cNvSpPr txBox="1"/>
          <p:nvPr/>
        </p:nvSpPr>
        <p:spPr>
          <a:xfrm>
            <a:off x="2321167" y="5080089"/>
            <a:ext cx="10832123" cy="954107"/>
          </a:xfrm>
          <a:prstGeom prst="rect">
            <a:avLst/>
          </a:prstGeom>
          <a:noFill/>
        </p:spPr>
        <p:txBody>
          <a:bodyPr wrap="square">
            <a:spAutoFit/>
          </a:bodyPr>
          <a:lstStyle/>
          <a:p>
            <a:r>
              <a:rPr lang="en-US" sz="2800" b="1" i="0" dirty="0">
                <a:solidFill>
                  <a:schemeClr val="bg1"/>
                </a:solidFill>
                <a:effectLst/>
                <a:latin typeface="Times New Roman" panose="02020603050405020304" pitchFamily="18" charset="0"/>
                <a:cs typeface="Times New Roman" panose="02020603050405020304" pitchFamily="18" charset="0"/>
              </a:rPr>
              <a:t>3</a:t>
            </a:r>
            <a:r>
              <a:rPr lang="ru-RU"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a:solidFill>
                  <a:schemeClr val="bg1"/>
                </a:solidFill>
                <a:effectLst/>
                <a:latin typeface="Times New Roman" panose="02020603050405020304" pitchFamily="18" charset="0"/>
                <a:cs typeface="Times New Roman" panose="02020603050405020304" pitchFamily="18" charset="0"/>
              </a:rPr>
              <a:t>According to the text, what was Cheney's stance on the intelligence about Iraq's Weapons of Mass Destruction (WMD)?</a:t>
            </a:r>
            <a:endParaRPr lang="ru-RU" sz="2800" dirty="0">
              <a:solidFill>
                <a:schemeClr val="bg1"/>
              </a:solidFill>
              <a:latin typeface="Times New Roman" panose="02020603050405020304" pitchFamily="18" charset="0"/>
              <a:cs typeface="Times New Roman" panose="02020603050405020304" pitchFamily="18" charset="0"/>
            </a:endParaRPr>
          </a:p>
        </p:txBody>
      </p:sp>
      <p:sp>
        <p:nvSpPr>
          <p:cNvPr id="13" name="Прямоугольник 12">
            <a:extLst>
              <a:ext uri="{FF2B5EF4-FFF2-40B4-BE49-F238E27FC236}">
                <a16:creationId xmlns:a16="http://schemas.microsoft.com/office/drawing/2014/main" id="{81697E23-B123-978C-F595-FEF64F4CBA34}"/>
              </a:ext>
            </a:extLst>
          </p:cNvPr>
          <p:cNvSpPr/>
          <p:nvPr/>
        </p:nvSpPr>
        <p:spPr>
          <a:xfrm>
            <a:off x="12391293" y="7280238"/>
            <a:ext cx="2168769" cy="937636"/>
          </a:xfrm>
          <a:prstGeom prst="rect">
            <a:avLst/>
          </a:prstGeom>
          <a:solidFill>
            <a:srgbClr val="0C0A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90575"/>
            <a:ext cx="9056846" cy="478750"/>
          </a:xfrm>
          <a:prstGeom prst="rect">
            <a:avLst/>
          </a:prstGeom>
          <a:noFill/>
          <a:ln/>
        </p:spPr>
        <p:txBody>
          <a:bodyPr wrap="none" lIns="0" tIns="0" rIns="0" bIns="0" rtlCol="0" anchor="t"/>
          <a:lstStyle/>
          <a:p>
            <a:pPr>
              <a:lnSpc>
                <a:spcPts val="3750"/>
              </a:lnSpc>
            </a:pPr>
            <a:r>
              <a:rPr lang="en-US" sz="4400" b="1" i="1" dirty="0">
                <a:solidFill>
                  <a:schemeClr val="bg1"/>
                </a:solidFill>
                <a:latin typeface="Times New Roman" panose="02020603050405020304" pitchFamily="18" charset="0"/>
                <a:cs typeface="Times New Roman" panose="02020603050405020304" pitchFamily="18" charset="0"/>
              </a:rPr>
              <a:t>Political Career and Evolution </a:t>
            </a:r>
            <a:endParaRPr lang="en-US" sz="4400" i="1" dirty="0">
              <a:solidFill>
                <a:schemeClr val="bg1"/>
              </a:solidFill>
              <a:latin typeface="Times New Roman" panose="02020603050405020304" pitchFamily="18" charset="0"/>
              <a:cs typeface="Times New Roman" panose="02020603050405020304" pitchFamily="18" charset="0"/>
            </a:endParaRPr>
          </a:p>
        </p:txBody>
      </p:sp>
      <p:sp>
        <p:nvSpPr>
          <p:cNvPr id="3" name="Shape 1"/>
          <p:cNvSpPr/>
          <p:nvPr/>
        </p:nvSpPr>
        <p:spPr>
          <a:xfrm>
            <a:off x="7303770" y="1676162"/>
            <a:ext cx="22860" cy="4882872"/>
          </a:xfrm>
          <a:prstGeom prst="roundRect">
            <a:avLst>
              <a:gd name="adj" fmla="val 133513"/>
            </a:avLst>
          </a:prstGeom>
          <a:solidFill>
            <a:srgbClr val="44426B"/>
          </a:solidFill>
          <a:ln/>
        </p:spPr>
        <p:txBody>
          <a:bodyPr/>
          <a:lstStyle/>
          <a:p>
            <a:endParaRPr lang="ru-RU"/>
          </a:p>
        </p:txBody>
      </p:sp>
      <p:sp>
        <p:nvSpPr>
          <p:cNvPr id="4" name="Shape 2"/>
          <p:cNvSpPr/>
          <p:nvPr/>
        </p:nvSpPr>
        <p:spPr>
          <a:xfrm>
            <a:off x="6727746" y="2478524"/>
            <a:ext cx="610314" cy="22860"/>
          </a:xfrm>
          <a:prstGeom prst="roundRect">
            <a:avLst>
              <a:gd name="adj" fmla="val 133513"/>
            </a:avLst>
          </a:prstGeom>
          <a:solidFill>
            <a:srgbClr val="44426B"/>
          </a:solidFill>
          <a:ln/>
        </p:spPr>
        <p:txBody>
          <a:bodyPr/>
          <a:lstStyle/>
          <a:p>
            <a:endParaRPr lang="ru-RU"/>
          </a:p>
        </p:txBody>
      </p:sp>
      <p:sp>
        <p:nvSpPr>
          <p:cNvPr id="5" name="Shape 3"/>
          <p:cNvSpPr/>
          <p:nvPr/>
        </p:nvSpPr>
        <p:spPr>
          <a:xfrm>
            <a:off x="7238940" y="2413695"/>
            <a:ext cx="152519" cy="152519"/>
          </a:xfrm>
          <a:prstGeom prst="roundRect">
            <a:avLst>
              <a:gd name="adj" fmla="val 299766"/>
            </a:avLst>
          </a:prstGeom>
          <a:solidFill>
            <a:srgbClr val="8061FF"/>
          </a:solidFill>
          <a:ln/>
        </p:spPr>
        <p:txBody>
          <a:bodyPr/>
          <a:lstStyle/>
          <a:p>
            <a:endParaRPr lang="ru-RU"/>
          </a:p>
        </p:txBody>
      </p:sp>
      <p:sp>
        <p:nvSpPr>
          <p:cNvPr id="6" name="Shape 4"/>
          <p:cNvSpPr/>
          <p:nvPr/>
        </p:nvSpPr>
        <p:spPr>
          <a:xfrm>
            <a:off x="837724" y="1676162"/>
            <a:ext cx="5867162" cy="1627703"/>
          </a:xfrm>
          <a:prstGeom prst="roundRect">
            <a:avLst>
              <a:gd name="adj" fmla="val 1875"/>
            </a:avLst>
          </a:prstGeom>
          <a:solidFill>
            <a:srgbClr val="2B2952"/>
          </a:solidFill>
          <a:ln/>
        </p:spPr>
        <p:txBody>
          <a:bodyPr/>
          <a:lstStyle/>
          <a:p>
            <a:endParaRPr lang="ru-RU"/>
          </a:p>
        </p:txBody>
      </p:sp>
      <p:sp>
        <p:nvSpPr>
          <p:cNvPr id="7" name="Text 5"/>
          <p:cNvSpPr/>
          <p:nvPr/>
        </p:nvSpPr>
        <p:spPr>
          <a:xfrm>
            <a:off x="4107775" y="1879521"/>
            <a:ext cx="2393752" cy="299204"/>
          </a:xfrm>
          <a:prstGeom prst="rect">
            <a:avLst/>
          </a:prstGeom>
          <a:noFill/>
          <a:ln/>
        </p:spPr>
        <p:txBody>
          <a:bodyPr wrap="none" lIns="0" tIns="0" rIns="0" bIns="0" rtlCol="0" anchor="t"/>
          <a:lstStyle/>
          <a:p>
            <a:pPr algn="r">
              <a:lnSpc>
                <a:spcPts val="2350"/>
              </a:lnSpc>
            </a:pPr>
            <a:r>
              <a:rPr lang="en-US" sz="1850" b="1" dirty="0">
                <a:solidFill>
                  <a:srgbClr val="D9E1FF"/>
                </a:solidFill>
                <a:latin typeface="Times New Roman" panose="02020603050405020304" pitchFamily="18" charset="0"/>
                <a:ea typeface="Syne Bold" pitchFamily="34" charset="-122"/>
                <a:cs typeface="Times New Roman" panose="02020603050405020304" pitchFamily="18" charset="0"/>
              </a:rPr>
              <a:t>Start of Career</a:t>
            </a:r>
            <a:endParaRPr lang="en-US" sz="1850" dirty="0">
              <a:latin typeface="Times New Roman" panose="02020603050405020304" pitchFamily="18" charset="0"/>
              <a:cs typeface="Times New Roman" panose="02020603050405020304" pitchFamily="18" charset="0"/>
            </a:endParaRPr>
          </a:p>
        </p:txBody>
      </p:sp>
      <p:sp>
        <p:nvSpPr>
          <p:cNvPr id="8" name="Text 6"/>
          <p:cNvSpPr/>
          <p:nvPr/>
        </p:nvSpPr>
        <p:spPr>
          <a:xfrm>
            <a:off x="1041083" y="2300764"/>
            <a:ext cx="5460444" cy="325517"/>
          </a:xfrm>
          <a:prstGeom prst="rect">
            <a:avLst/>
          </a:prstGeom>
          <a:noFill/>
          <a:ln/>
        </p:spPr>
        <p:txBody>
          <a:bodyPr wrap="none" lIns="0" tIns="0" rIns="0" bIns="0" rtlCol="0" anchor="t"/>
          <a:lstStyle/>
          <a:p>
            <a:pPr algn="r">
              <a:lnSpc>
                <a:spcPts val="2550"/>
              </a:lnSpc>
            </a:pPr>
            <a:r>
              <a:rPr lang="en-US" sz="1600" dirty="0">
                <a:solidFill>
                  <a:srgbClr val="D9E1FF"/>
                </a:solidFill>
                <a:latin typeface="Times New Roman" panose="02020603050405020304" pitchFamily="18" charset="0"/>
                <a:ea typeface="Arimo" pitchFamily="34" charset="-122"/>
                <a:cs typeface="Times New Roman" panose="02020603050405020304" pitchFamily="18" charset="0"/>
              </a:rPr>
              <a:t>Nixon and Ford administrations</a:t>
            </a:r>
            <a:endParaRPr lang="en-US" sz="1600" dirty="0">
              <a:latin typeface="Times New Roman" panose="02020603050405020304" pitchFamily="18" charset="0"/>
              <a:cs typeface="Times New Roman" panose="02020603050405020304" pitchFamily="18" charset="0"/>
            </a:endParaRPr>
          </a:p>
        </p:txBody>
      </p:sp>
      <p:sp>
        <p:nvSpPr>
          <p:cNvPr id="9" name="Shape 7"/>
          <p:cNvSpPr/>
          <p:nvPr/>
        </p:nvSpPr>
        <p:spPr>
          <a:xfrm>
            <a:off x="7292340" y="3699153"/>
            <a:ext cx="610314" cy="22860"/>
          </a:xfrm>
          <a:prstGeom prst="roundRect">
            <a:avLst>
              <a:gd name="adj" fmla="val 133513"/>
            </a:avLst>
          </a:prstGeom>
          <a:solidFill>
            <a:srgbClr val="44426B"/>
          </a:solidFill>
          <a:ln/>
        </p:spPr>
        <p:txBody>
          <a:bodyPr/>
          <a:lstStyle/>
          <a:p>
            <a:endParaRPr lang="ru-RU"/>
          </a:p>
        </p:txBody>
      </p:sp>
      <p:sp>
        <p:nvSpPr>
          <p:cNvPr id="10" name="Shape 8"/>
          <p:cNvSpPr/>
          <p:nvPr/>
        </p:nvSpPr>
        <p:spPr>
          <a:xfrm>
            <a:off x="7238940" y="3634323"/>
            <a:ext cx="152519" cy="152519"/>
          </a:xfrm>
          <a:prstGeom prst="roundRect">
            <a:avLst>
              <a:gd name="adj" fmla="val 299766"/>
            </a:avLst>
          </a:prstGeom>
          <a:solidFill>
            <a:srgbClr val="8061FF"/>
          </a:solidFill>
          <a:ln/>
        </p:spPr>
        <p:txBody>
          <a:bodyPr/>
          <a:lstStyle/>
          <a:p>
            <a:endParaRPr lang="ru-RU"/>
          </a:p>
        </p:txBody>
      </p:sp>
      <p:sp>
        <p:nvSpPr>
          <p:cNvPr id="11" name="Shape 9"/>
          <p:cNvSpPr/>
          <p:nvPr/>
        </p:nvSpPr>
        <p:spPr>
          <a:xfrm>
            <a:off x="7925514" y="2896791"/>
            <a:ext cx="5867162" cy="1627703"/>
          </a:xfrm>
          <a:prstGeom prst="roundRect">
            <a:avLst>
              <a:gd name="adj" fmla="val 1875"/>
            </a:avLst>
          </a:prstGeom>
          <a:solidFill>
            <a:srgbClr val="2B2952"/>
          </a:solidFill>
          <a:ln/>
        </p:spPr>
        <p:txBody>
          <a:bodyPr/>
          <a:lstStyle/>
          <a:p>
            <a:endParaRPr lang="ru-RU"/>
          </a:p>
        </p:txBody>
      </p:sp>
      <p:sp>
        <p:nvSpPr>
          <p:cNvPr id="12" name="Text 10"/>
          <p:cNvSpPr/>
          <p:nvPr/>
        </p:nvSpPr>
        <p:spPr>
          <a:xfrm>
            <a:off x="8128873" y="3100149"/>
            <a:ext cx="2393752" cy="299204"/>
          </a:xfrm>
          <a:prstGeom prst="rect">
            <a:avLst/>
          </a:prstGeom>
          <a:noFill/>
          <a:ln/>
        </p:spPr>
        <p:txBody>
          <a:bodyPr wrap="none" lIns="0" tIns="0" rIns="0" bIns="0" rtlCol="0" anchor="t"/>
          <a:lstStyle/>
          <a:p>
            <a:pPr>
              <a:lnSpc>
                <a:spcPts val="2350"/>
              </a:lnSpc>
            </a:pPr>
            <a:r>
              <a:rPr lang="en-US" sz="1850" b="1" dirty="0">
                <a:solidFill>
                  <a:srgbClr val="D9E1FF"/>
                </a:solidFill>
                <a:latin typeface="Times New Roman" panose="02020603050405020304" pitchFamily="18" charset="0"/>
                <a:ea typeface="Syne Bold" pitchFamily="34" charset="-122"/>
                <a:cs typeface="Times New Roman" panose="02020603050405020304" pitchFamily="18" charset="0"/>
              </a:rPr>
              <a:t>Congressman</a:t>
            </a:r>
            <a:endParaRPr lang="en-US" sz="1850" dirty="0">
              <a:latin typeface="Times New Roman" panose="02020603050405020304" pitchFamily="18" charset="0"/>
              <a:cs typeface="Times New Roman" panose="02020603050405020304" pitchFamily="18" charset="0"/>
            </a:endParaRPr>
          </a:p>
        </p:txBody>
      </p:sp>
      <p:sp>
        <p:nvSpPr>
          <p:cNvPr id="13" name="Text 11"/>
          <p:cNvSpPr/>
          <p:nvPr/>
        </p:nvSpPr>
        <p:spPr>
          <a:xfrm>
            <a:off x="8128873" y="3521393"/>
            <a:ext cx="5460444" cy="651034"/>
          </a:xfrm>
          <a:prstGeom prst="rect">
            <a:avLst/>
          </a:prstGeom>
          <a:noFill/>
          <a:ln/>
        </p:spPr>
        <p:txBody>
          <a:bodyPr wrap="square" lIns="0" tIns="0" rIns="0" bIns="0" rtlCol="0" anchor="t"/>
          <a:lstStyle/>
          <a:p>
            <a:pPr>
              <a:lnSpc>
                <a:spcPts val="2550"/>
              </a:lnSpc>
            </a:pPr>
            <a:r>
              <a:rPr lang="en-US" sz="1600" dirty="0">
                <a:solidFill>
                  <a:srgbClr val="D9E1FF"/>
                </a:solidFill>
                <a:latin typeface="Times New Roman" panose="02020603050405020304" pitchFamily="18" charset="0"/>
                <a:ea typeface="Arimo" pitchFamily="34" charset="-122"/>
                <a:cs typeface="Times New Roman" panose="02020603050405020304" pitchFamily="18" charset="0"/>
              </a:rPr>
              <a:t>Wyoming Representative (1979-1989), Republican Conference Leader</a:t>
            </a:r>
            <a:endParaRPr lang="en-US" sz="1600" dirty="0">
              <a:latin typeface="Times New Roman" panose="02020603050405020304" pitchFamily="18" charset="0"/>
              <a:cs typeface="Times New Roman" panose="02020603050405020304" pitchFamily="18" charset="0"/>
            </a:endParaRPr>
          </a:p>
        </p:txBody>
      </p:sp>
      <p:sp>
        <p:nvSpPr>
          <p:cNvPr id="14" name="Shape 12"/>
          <p:cNvSpPr/>
          <p:nvPr/>
        </p:nvSpPr>
        <p:spPr>
          <a:xfrm>
            <a:off x="6727746" y="4716423"/>
            <a:ext cx="610314" cy="22860"/>
          </a:xfrm>
          <a:prstGeom prst="roundRect">
            <a:avLst>
              <a:gd name="adj" fmla="val 133513"/>
            </a:avLst>
          </a:prstGeom>
          <a:solidFill>
            <a:srgbClr val="44426B"/>
          </a:solidFill>
          <a:ln/>
        </p:spPr>
        <p:txBody>
          <a:bodyPr/>
          <a:lstStyle/>
          <a:p>
            <a:endParaRPr lang="ru-RU"/>
          </a:p>
        </p:txBody>
      </p:sp>
      <p:sp>
        <p:nvSpPr>
          <p:cNvPr id="15" name="Shape 13"/>
          <p:cNvSpPr/>
          <p:nvPr/>
        </p:nvSpPr>
        <p:spPr>
          <a:xfrm>
            <a:off x="7238940" y="4651593"/>
            <a:ext cx="152519" cy="152519"/>
          </a:xfrm>
          <a:prstGeom prst="roundRect">
            <a:avLst>
              <a:gd name="adj" fmla="val 299766"/>
            </a:avLst>
          </a:prstGeom>
          <a:solidFill>
            <a:srgbClr val="8061FF"/>
          </a:solidFill>
          <a:ln/>
        </p:spPr>
        <p:txBody>
          <a:bodyPr/>
          <a:lstStyle/>
          <a:p>
            <a:endParaRPr lang="ru-RU"/>
          </a:p>
        </p:txBody>
      </p:sp>
      <p:sp>
        <p:nvSpPr>
          <p:cNvPr id="16" name="Shape 14"/>
          <p:cNvSpPr/>
          <p:nvPr/>
        </p:nvSpPr>
        <p:spPr>
          <a:xfrm>
            <a:off x="837724" y="3914061"/>
            <a:ext cx="5867162" cy="1627703"/>
          </a:xfrm>
          <a:prstGeom prst="roundRect">
            <a:avLst>
              <a:gd name="adj" fmla="val 1875"/>
            </a:avLst>
          </a:prstGeom>
          <a:solidFill>
            <a:srgbClr val="2B2952"/>
          </a:solidFill>
          <a:ln/>
        </p:spPr>
        <p:txBody>
          <a:bodyPr/>
          <a:lstStyle/>
          <a:p>
            <a:endParaRPr lang="ru-RU"/>
          </a:p>
        </p:txBody>
      </p:sp>
      <p:sp>
        <p:nvSpPr>
          <p:cNvPr id="17" name="Text 15"/>
          <p:cNvSpPr/>
          <p:nvPr/>
        </p:nvSpPr>
        <p:spPr>
          <a:xfrm>
            <a:off x="4107775" y="4117419"/>
            <a:ext cx="2393752" cy="299204"/>
          </a:xfrm>
          <a:prstGeom prst="rect">
            <a:avLst/>
          </a:prstGeom>
          <a:noFill/>
          <a:ln/>
        </p:spPr>
        <p:txBody>
          <a:bodyPr wrap="none" lIns="0" tIns="0" rIns="0" bIns="0" rtlCol="0" anchor="t"/>
          <a:lstStyle/>
          <a:p>
            <a:pPr algn="r">
              <a:lnSpc>
                <a:spcPts val="2350"/>
              </a:lnSpc>
            </a:pPr>
            <a:r>
              <a:rPr lang="en-US" sz="1850" b="1" dirty="0">
                <a:solidFill>
                  <a:srgbClr val="D9E1FF"/>
                </a:solidFill>
                <a:latin typeface="Times New Roman" panose="02020603050405020304" pitchFamily="18" charset="0"/>
                <a:ea typeface="Syne Bold" pitchFamily="34" charset="-122"/>
                <a:cs typeface="Times New Roman" panose="02020603050405020304" pitchFamily="18" charset="0"/>
              </a:rPr>
              <a:t>Minister of Defense</a:t>
            </a:r>
            <a:endParaRPr lang="en-US" sz="1850" dirty="0">
              <a:latin typeface="Times New Roman" panose="02020603050405020304" pitchFamily="18" charset="0"/>
              <a:cs typeface="Times New Roman" panose="02020603050405020304" pitchFamily="18" charset="0"/>
            </a:endParaRPr>
          </a:p>
        </p:txBody>
      </p:sp>
      <p:sp>
        <p:nvSpPr>
          <p:cNvPr id="18" name="Text 16"/>
          <p:cNvSpPr/>
          <p:nvPr/>
        </p:nvSpPr>
        <p:spPr>
          <a:xfrm>
            <a:off x="1041083" y="4538663"/>
            <a:ext cx="5460444" cy="651034"/>
          </a:xfrm>
          <a:prstGeom prst="rect">
            <a:avLst/>
          </a:prstGeom>
          <a:noFill/>
          <a:ln/>
        </p:spPr>
        <p:txBody>
          <a:bodyPr wrap="square" lIns="0" tIns="0" rIns="0" bIns="0" rtlCol="0" anchor="t"/>
          <a:lstStyle/>
          <a:p>
            <a:pPr algn="r">
              <a:lnSpc>
                <a:spcPts val="2550"/>
              </a:lnSpc>
            </a:pPr>
            <a:r>
              <a:rPr lang="en-US" sz="1600" dirty="0">
                <a:solidFill>
                  <a:srgbClr val="D9E1FF"/>
                </a:solidFill>
                <a:latin typeface="Times New Roman" panose="02020603050405020304" pitchFamily="18" charset="0"/>
                <a:ea typeface="Arimo" pitchFamily="34" charset="-122"/>
                <a:cs typeface="Times New Roman" panose="02020603050405020304" pitchFamily="18" charset="0"/>
              </a:rPr>
              <a:t>Under George H.W. Bush (1989-1993), Operation Desert Storm</a:t>
            </a:r>
            <a:endParaRPr lang="en-US" sz="1600" dirty="0">
              <a:latin typeface="Times New Roman" panose="02020603050405020304" pitchFamily="18" charset="0"/>
              <a:cs typeface="Times New Roman" panose="02020603050405020304" pitchFamily="18" charset="0"/>
            </a:endParaRPr>
          </a:p>
        </p:txBody>
      </p:sp>
      <p:sp>
        <p:nvSpPr>
          <p:cNvPr id="19" name="Shape 17"/>
          <p:cNvSpPr/>
          <p:nvPr/>
        </p:nvSpPr>
        <p:spPr>
          <a:xfrm>
            <a:off x="7292340" y="5733693"/>
            <a:ext cx="610314" cy="22860"/>
          </a:xfrm>
          <a:prstGeom prst="roundRect">
            <a:avLst>
              <a:gd name="adj" fmla="val 133513"/>
            </a:avLst>
          </a:prstGeom>
          <a:solidFill>
            <a:srgbClr val="44426B"/>
          </a:solidFill>
          <a:ln/>
        </p:spPr>
        <p:txBody>
          <a:bodyPr/>
          <a:lstStyle/>
          <a:p>
            <a:endParaRPr lang="ru-RU"/>
          </a:p>
        </p:txBody>
      </p:sp>
      <p:sp>
        <p:nvSpPr>
          <p:cNvPr id="20" name="Shape 18"/>
          <p:cNvSpPr/>
          <p:nvPr/>
        </p:nvSpPr>
        <p:spPr>
          <a:xfrm>
            <a:off x="7238940" y="5668863"/>
            <a:ext cx="152519" cy="152519"/>
          </a:xfrm>
          <a:prstGeom prst="roundRect">
            <a:avLst>
              <a:gd name="adj" fmla="val 299766"/>
            </a:avLst>
          </a:prstGeom>
          <a:solidFill>
            <a:srgbClr val="8061FF"/>
          </a:solidFill>
          <a:ln/>
        </p:spPr>
        <p:txBody>
          <a:bodyPr/>
          <a:lstStyle/>
          <a:p>
            <a:endParaRPr lang="ru-RU"/>
          </a:p>
        </p:txBody>
      </p:sp>
      <p:sp>
        <p:nvSpPr>
          <p:cNvPr id="21" name="Shape 19"/>
          <p:cNvSpPr/>
          <p:nvPr/>
        </p:nvSpPr>
        <p:spPr>
          <a:xfrm>
            <a:off x="7925514" y="4931331"/>
            <a:ext cx="5867162" cy="1627703"/>
          </a:xfrm>
          <a:prstGeom prst="roundRect">
            <a:avLst>
              <a:gd name="adj" fmla="val 1875"/>
            </a:avLst>
          </a:prstGeom>
          <a:solidFill>
            <a:srgbClr val="2B2952"/>
          </a:solidFill>
          <a:ln/>
        </p:spPr>
        <p:txBody>
          <a:bodyPr/>
          <a:lstStyle/>
          <a:p>
            <a:endParaRPr lang="ru-RU"/>
          </a:p>
        </p:txBody>
      </p:sp>
      <p:sp>
        <p:nvSpPr>
          <p:cNvPr id="22" name="Text 20"/>
          <p:cNvSpPr/>
          <p:nvPr/>
        </p:nvSpPr>
        <p:spPr>
          <a:xfrm>
            <a:off x="8128873" y="5134689"/>
            <a:ext cx="2393752" cy="299204"/>
          </a:xfrm>
          <a:prstGeom prst="rect">
            <a:avLst/>
          </a:prstGeom>
          <a:noFill/>
          <a:ln/>
        </p:spPr>
        <p:txBody>
          <a:bodyPr wrap="none" lIns="0" tIns="0" rIns="0" bIns="0" rtlCol="0" anchor="t"/>
          <a:lstStyle/>
          <a:p>
            <a:pPr>
              <a:lnSpc>
                <a:spcPts val="2350"/>
              </a:lnSpc>
            </a:pPr>
            <a:r>
              <a:rPr lang="en-US" sz="1850" b="1" dirty="0">
                <a:solidFill>
                  <a:srgbClr val="D9E1FF"/>
                </a:solidFill>
                <a:latin typeface="Times New Roman" panose="02020603050405020304" pitchFamily="18" charset="0"/>
                <a:ea typeface="Syne Bold" pitchFamily="34" charset="-122"/>
                <a:cs typeface="Times New Roman" panose="02020603050405020304" pitchFamily="18" charset="0"/>
              </a:rPr>
              <a:t>Vice President</a:t>
            </a:r>
            <a:endParaRPr lang="en-US" sz="1850" dirty="0">
              <a:latin typeface="Times New Roman" panose="02020603050405020304" pitchFamily="18" charset="0"/>
              <a:cs typeface="Times New Roman" panose="02020603050405020304" pitchFamily="18" charset="0"/>
            </a:endParaRPr>
          </a:p>
        </p:txBody>
      </p:sp>
      <p:sp>
        <p:nvSpPr>
          <p:cNvPr id="23" name="Text 21"/>
          <p:cNvSpPr/>
          <p:nvPr/>
        </p:nvSpPr>
        <p:spPr>
          <a:xfrm>
            <a:off x="8128873" y="5555933"/>
            <a:ext cx="5460444" cy="651034"/>
          </a:xfrm>
          <a:prstGeom prst="rect">
            <a:avLst/>
          </a:prstGeom>
          <a:noFill/>
          <a:ln/>
        </p:spPr>
        <p:txBody>
          <a:bodyPr wrap="square" lIns="0" tIns="0" rIns="0" bIns="0" rtlCol="0" anchor="t"/>
          <a:lstStyle/>
          <a:p>
            <a:pPr>
              <a:lnSpc>
                <a:spcPts val="2550"/>
              </a:lnSpc>
            </a:pPr>
            <a:r>
              <a:rPr lang="en-US" sz="1600" dirty="0">
                <a:solidFill>
                  <a:srgbClr val="D9E1FF"/>
                </a:solidFill>
                <a:latin typeface="Times New Roman" panose="02020603050405020304" pitchFamily="18" charset="0"/>
                <a:ea typeface="Arimo" pitchFamily="34" charset="-122"/>
                <a:cs typeface="Times New Roman" panose="02020603050405020304" pitchFamily="18" charset="0"/>
              </a:rPr>
              <a:t>Under George W. Bush (2001-2009), foreign policy architect</a:t>
            </a:r>
            <a:endParaRPr lang="en-US" sz="1600" dirty="0">
              <a:latin typeface="Times New Roman" panose="02020603050405020304" pitchFamily="18" charset="0"/>
              <a:cs typeface="Times New Roman" panose="02020603050405020304" pitchFamily="18" charset="0"/>
            </a:endParaRPr>
          </a:p>
        </p:txBody>
      </p:sp>
      <p:sp>
        <p:nvSpPr>
          <p:cNvPr id="24" name="Text 22"/>
          <p:cNvSpPr/>
          <p:nvPr/>
        </p:nvSpPr>
        <p:spPr>
          <a:xfrm>
            <a:off x="837724" y="6787872"/>
            <a:ext cx="12954952" cy="651034"/>
          </a:xfrm>
          <a:prstGeom prst="rect">
            <a:avLst/>
          </a:prstGeom>
          <a:noFill/>
          <a:ln/>
        </p:spPr>
        <p:txBody>
          <a:bodyPr wrap="square" lIns="0" tIns="0" rIns="0" bIns="0" rtlCol="0" anchor="t"/>
          <a:lstStyle/>
          <a:p>
            <a:pPr>
              <a:lnSpc>
                <a:spcPts val="2550"/>
              </a:lnSpc>
            </a:pPr>
            <a:r>
              <a:rPr lang="en-US" sz="1600" dirty="0">
                <a:solidFill>
                  <a:srgbClr val="D9E1FF"/>
                </a:solidFill>
                <a:latin typeface="Times New Roman" panose="02020603050405020304" pitchFamily="18" charset="0"/>
                <a:ea typeface="Arimo" pitchFamily="34" charset="-122"/>
                <a:cs typeface="Times New Roman" panose="02020603050405020304" pitchFamily="18" charset="0"/>
              </a:rPr>
              <a:t>Cheney rose from cautious politician to chief national security strategist, exerting unprecedented influence on the president.</a:t>
            </a:r>
            <a:endParaRPr lang="en-US" sz="1600" dirty="0">
              <a:latin typeface="Times New Roman" panose="02020603050405020304" pitchFamily="18" charset="0"/>
              <a:cs typeface="Times New Roman" panose="02020603050405020304" pitchFamily="18" charset="0"/>
            </a:endParaRPr>
          </a:p>
        </p:txBody>
      </p:sp>
      <p:sp>
        <p:nvSpPr>
          <p:cNvPr id="25" name="Прямоугольник 24">
            <a:extLst>
              <a:ext uri="{FF2B5EF4-FFF2-40B4-BE49-F238E27FC236}">
                <a16:creationId xmlns:a16="http://schemas.microsoft.com/office/drawing/2014/main" id="{93C85752-7C73-D0A9-B8A3-1FE71A9C4C47}"/>
              </a:ext>
            </a:extLst>
          </p:cNvPr>
          <p:cNvSpPr/>
          <p:nvPr/>
        </p:nvSpPr>
        <p:spPr>
          <a:xfrm>
            <a:off x="12461631" y="7280238"/>
            <a:ext cx="2168769" cy="937636"/>
          </a:xfrm>
          <a:prstGeom prst="rect">
            <a:avLst/>
          </a:prstGeom>
          <a:solidFill>
            <a:srgbClr val="0C0A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687586"/>
            <a:ext cx="7468553" cy="1126569"/>
          </a:xfrm>
          <a:prstGeom prst="rect">
            <a:avLst/>
          </a:prstGeom>
          <a:noFill/>
          <a:ln/>
        </p:spPr>
        <p:txBody>
          <a:bodyPr wrap="square" lIns="0" tIns="0" rIns="0" bIns="0" rtlCol="0" anchor="t"/>
          <a:lstStyle/>
          <a:p>
            <a:pPr>
              <a:lnSpc>
                <a:spcPts val="4400"/>
              </a:lnSpc>
            </a:pPr>
            <a:r>
              <a:rPr lang="en-US" sz="4400" b="1" i="1" dirty="0">
                <a:solidFill>
                  <a:schemeClr val="bg1"/>
                </a:solidFill>
                <a:latin typeface="Times New Roman" panose="02020603050405020304" pitchFamily="18" charset="0"/>
                <a:cs typeface="Times New Roman" panose="02020603050405020304" pitchFamily="18" charset="0"/>
              </a:rPr>
              <a:t>Cheney's Political System: Key Principles </a:t>
            </a:r>
            <a:endParaRPr lang="en-US" sz="4400" i="1" dirty="0">
              <a:solidFill>
                <a:schemeClr val="bg1"/>
              </a:solidFill>
              <a:latin typeface="Times New Roman" panose="02020603050405020304" pitchFamily="18" charset="0"/>
              <a:cs typeface="Times New Roman" panose="02020603050405020304" pitchFamily="18" charset="0"/>
            </a:endParaRPr>
          </a:p>
        </p:txBody>
      </p:sp>
      <p:sp>
        <p:nvSpPr>
          <p:cNvPr id="4" name="Text 1"/>
          <p:cNvSpPr/>
          <p:nvPr/>
        </p:nvSpPr>
        <p:spPr>
          <a:xfrm>
            <a:off x="837724" y="2324821"/>
            <a:ext cx="7468553" cy="1149072"/>
          </a:xfrm>
          <a:prstGeom prst="rect">
            <a:avLst/>
          </a:prstGeom>
          <a:noFill/>
          <a:ln/>
        </p:spPr>
        <p:txBody>
          <a:bodyPr wrap="square" lIns="0" tIns="0" rIns="0" bIns="0" rtlCol="0" anchor="t"/>
          <a:lstStyle/>
          <a:p>
            <a:r>
              <a:rPr lang="en-US" sz="2000" dirty="0">
                <a:solidFill>
                  <a:schemeClr val="bg1"/>
                </a:solidFill>
                <a:latin typeface="Times New Roman" panose="02020603050405020304" pitchFamily="18" charset="0"/>
                <a:cs typeface="Times New Roman" panose="02020603050405020304" pitchFamily="18" charset="0"/>
              </a:rPr>
              <a:t>Dick Cheney's political approach was defined by several fundamental principles that shaped his governance philosophy.</a:t>
            </a:r>
            <a:endParaRPr lang="ru-RU" sz="2000" dirty="0">
              <a:solidFill>
                <a:schemeClr val="bg1"/>
              </a:solidFill>
              <a:latin typeface="Times New Roman" panose="02020603050405020304" pitchFamily="18" charset="0"/>
              <a:cs typeface="Times New Roman" panose="02020603050405020304" pitchFamily="18" charset="0"/>
            </a:endParaRPr>
          </a:p>
        </p:txBody>
      </p:sp>
      <p:sp>
        <p:nvSpPr>
          <p:cNvPr id="6" name="Text 3"/>
          <p:cNvSpPr/>
          <p:nvPr/>
        </p:nvSpPr>
        <p:spPr>
          <a:xfrm>
            <a:off x="1946031" y="3509062"/>
            <a:ext cx="6904893" cy="2683301"/>
          </a:xfrm>
          <a:prstGeom prst="rect">
            <a:avLst/>
          </a:prstGeom>
          <a:noFill/>
          <a:ln/>
        </p:spPr>
        <p:txBody>
          <a:bodyPr wrap="none" lIns="0" tIns="0" rIns="0" bIns="0" rtlCol="0" anchor="t"/>
          <a:lstStyle/>
          <a:p>
            <a:pPr marL="457200" indent="-457200">
              <a:buAutoNum type="arabicPeriod"/>
            </a:pPr>
            <a:r>
              <a:rPr lang="en-US" sz="2000" dirty="0">
                <a:solidFill>
                  <a:schemeClr val="bg1"/>
                </a:solidFill>
                <a:latin typeface="Times New Roman" panose="02020603050405020304" pitchFamily="18" charset="0"/>
                <a:cs typeface="Times New Roman" panose="02020603050405020304" pitchFamily="18" charset="0"/>
              </a:rPr>
              <a:t>Strong Executive Power</a:t>
            </a:r>
            <a:endParaRPr lang="ru-RU" sz="20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US" sz="2000" dirty="0">
                <a:solidFill>
                  <a:schemeClr val="bg1"/>
                </a:solidFill>
                <a:latin typeface="Times New Roman" panose="02020603050405020304" pitchFamily="18" charset="0"/>
                <a:cs typeface="Times New Roman" panose="02020603050405020304" pitchFamily="18" charset="0"/>
              </a:rPr>
              <a:t>Neoconservative Foreign Policy</a:t>
            </a:r>
            <a:endParaRPr lang="ru-RU" sz="20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US" sz="2000" dirty="0">
                <a:solidFill>
                  <a:schemeClr val="bg1"/>
                </a:solidFill>
                <a:latin typeface="Times New Roman" panose="02020603050405020304" pitchFamily="18" charset="0"/>
                <a:cs typeface="Times New Roman" panose="02020603050405020304" pitchFamily="18" charset="0"/>
              </a:rPr>
              <a:t>Energy Policy</a:t>
            </a:r>
            <a:endParaRPr lang="ru-RU" sz="20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US" sz="2000" dirty="0">
                <a:solidFill>
                  <a:schemeClr val="bg1"/>
                </a:solidFill>
                <a:latin typeface="Times New Roman" panose="02020603050405020304" pitchFamily="18" charset="0"/>
                <a:cs typeface="Times New Roman" panose="02020603050405020304" pitchFamily="18" charset="0"/>
              </a:rPr>
              <a:t>Domestic Policy</a:t>
            </a:r>
            <a:endParaRPr lang="ru-RU" sz="2000"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476B766-F8C5-CBD0-67E2-05E14A699639}"/>
              </a:ext>
            </a:extLst>
          </p:cNvPr>
          <p:cNvSpPr txBox="1"/>
          <p:nvPr/>
        </p:nvSpPr>
        <p:spPr>
          <a:xfrm>
            <a:off x="837724" y="5488868"/>
            <a:ext cx="7315200" cy="1477328"/>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Cheney strongly believed in the "Unitary Executive" theory. He felt that after the Watergate scandal and the Vietnam War, the power of the president had become unfairly weak. In his view, the president must have maximum freedom in national security matters without too much control from Congress or the courts. </a:t>
            </a:r>
            <a:endParaRPr lang="ru-R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829270" y="651629"/>
            <a:ext cx="7485459" cy="1059180"/>
          </a:xfrm>
          <a:prstGeom prst="rect">
            <a:avLst/>
          </a:prstGeom>
          <a:noFill/>
          <a:ln/>
        </p:spPr>
        <p:txBody>
          <a:bodyPr wrap="square" lIns="0" tIns="0" rIns="0" bIns="0" rtlCol="0" anchor="t"/>
          <a:lstStyle/>
          <a:p>
            <a:pPr marL="457200" indent="-457200">
              <a:buAutoNum type="arabicPeriod"/>
            </a:pPr>
            <a:r>
              <a:rPr lang="en-US" sz="4400" b="1" i="1" dirty="0">
                <a:solidFill>
                  <a:schemeClr val="bg1"/>
                </a:solidFill>
                <a:latin typeface="Times New Roman" panose="02020603050405020304" pitchFamily="18" charset="0"/>
                <a:cs typeface="Times New Roman" panose="02020603050405020304" pitchFamily="18" charset="0"/>
              </a:rPr>
              <a:t>Strong Executive Power</a:t>
            </a:r>
            <a:endParaRPr lang="ru-RU" sz="4400" b="1" i="1" dirty="0">
              <a:solidFill>
                <a:schemeClr val="bg1"/>
              </a:solidFill>
              <a:latin typeface="Times New Roman" panose="02020603050405020304" pitchFamily="18" charset="0"/>
              <a:cs typeface="Times New Roman" panose="02020603050405020304" pitchFamily="18" charset="0"/>
            </a:endParaRPr>
          </a:p>
        </p:txBody>
      </p:sp>
      <p:sp>
        <p:nvSpPr>
          <p:cNvPr id="4" name="Text 1"/>
          <p:cNvSpPr/>
          <p:nvPr/>
        </p:nvSpPr>
        <p:spPr>
          <a:xfrm>
            <a:off x="829271" y="1879381"/>
            <a:ext cx="7485459" cy="720328"/>
          </a:xfrm>
          <a:prstGeom prst="rect">
            <a:avLst/>
          </a:prstGeom>
          <a:noFill/>
          <a:ln/>
        </p:spPr>
        <p:txBody>
          <a:bodyPr wrap="square" lIns="0" tIns="0" rIns="0" bIns="0" rtlCol="0" anchor="t"/>
          <a:lstStyle/>
          <a:p>
            <a:r>
              <a:rPr lang="en-US" sz="2400" dirty="0">
                <a:solidFill>
                  <a:schemeClr val="bg1"/>
                </a:solidFill>
                <a:latin typeface="Times New Roman" panose="02020603050405020304" pitchFamily="18" charset="0"/>
                <a:cs typeface="Times New Roman" panose="02020603050405020304" pitchFamily="18" charset="0"/>
              </a:rPr>
              <a:t>This was evident in:</a:t>
            </a:r>
            <a:endParaRPr lang="ru-RU" sz="2400" dirty="0">
              <a:solidFill>
                <a:schemeClr val="bg1"/>
              </a:solidFill>
              <a:latin typeface="Times New Roman" panose="02020603050405020304" pitchFamily="18" charset="0"/>
              <a:cs typeface="Times New Roman" panose="02020603050405020304" pitchFamily="18" charset="0"/>
            </a:endParaRPr>
          </a:p>
        </p:txBody>
      </p:sp>
      <p:sp>
        <p:nvSpPr>
          <p:cNvPr id="5" name="Shape 2"/>
          <p:cNvSpPr/>
          <p:nvPr/>
        </p:nvSpPr>
        <p:spPr>
          <a:xfrm>
            <a:off x="829270" y="2761784"/>
            <a:ext cx="3630216" cy="2028349"/>
          </a:xfrm>
          <a:prstGeom prst="roundRect">
            <a:avLst>
              <a:gd name="adj" fmla="val 7213"/>
            </a:avLst>
          </a:prstGeom>
          <a:solidFill>
            <a:srgbClr val="0C0A33"/>
          </a:solidFill>
          <a:ln w="30480">
            <a:solidFill>
              <a:srgbClr val="44426B"/>
            </a:solidFill>
            <a:prstDash val="solid"/>
          </a:ln>
        </p:spPr>
        <p:txBody>
          <a:bodyPr/>
          <a:lstStyle/>
          <a:p>
            <a:endParaRPr lang="ru-RU"/>
          </a:p>
        </p:txBody>
      </p:sp>
      <p:sp>
        <p:nvSpPr>
          <p:cNvPr id="6" name="Shape 3"/>
          <p:cNvSpPr/>
          <p:nvPr/>
        </p:nvSpPr>
        <p:spPr>
          <a:xfrm>
            <a:off x="798790" y="2761784"/>
            <a:ext cx="121920" cy="2028349"/>
          </a:xfrm>
          <a:prstGeom prst="roundRect">
            <a:avLst>
              <a:gd name="adj" fmla="val 27697"/>
            </a:avLst>
          </a:prstGeom>
          <a:solidFill>
            <a:srgbClr val="8061FF"/>
          </a:solidFill>
          <a:ln/>
        </p:spPr>
        <p:txBody>
          <a:bodyPr/>
          <a:lstStyle/>
          <a:p>
            <a:endParaRPr lang="ru-RU"/>
          </a:p>
        </p:txBody>
      </p:sp>
      <p:sp>
        <p:nvSpPr>
          <p:cNvPr id="7" name="Text 4"/>
          <p:cNvSpPr/>
          <p:nvPr/>
        </p:nvSpPr>
        <p:spPr>
          <a:xfrm>
            <a:off x="1176218" y="3017292"/>
            <a:ext cx="2901434" cy="330994"/>
          </a:xfrm>
          <a:prstGeom prst="rect">
            <a:avLst/>
          </a:prstGeom>
          <a:noFill/>
          <a:ln/>
        </p:spPr>
        <p:txBody>
          <a:bodyPr wrap="none" lIns="0" tIns="0" rIns="0" bIns="0" rtlCol="0" anchor="t"/>
          <a:lstStyle/>
          <a:p>
            <a:pPr>
              <a:lnSpc>
                <a:spcPts val="2600"/>
              </a:lnSpc>
            </a:pPr>
            <a:r>
              <a:rPr lang="en-US" sz="2050" b="1" dirty="0">
                <a:solidFill>
                  <a:srgbClr val="D9E1FF"/>
                </a:solidFill>
                <a:latin typeface="Times New Roman" panose="02020603050405020304" pitchFamily="18" charset="0"/>
                <a:ea typeface="Syne Bold" pitchFamily="34" charset="-122"/>
                <a:cs typeface="Times New Roman" panose="02020603050405020304" pitchFamily="18" charset="0"/>
              </a:rPr>
              <a:t>Secret CIA Prisons</a:t>
            </a:r>
            <a:endParaRPr lang="en-US" sz="2050" dirty="0">
              <a:latin typeface="Times New Roman" panose="02020603050405020304" pitchFamily="18" charset="0"/>
              <a:cs typeface="Times New Roman" panose="02020603050405020304" pitchFamily="18" charset="0"/>
            </a:endParaRPr>
          </a:p>
        </p:txBody>
      </p:sp>
      <p:sp>
        <p:nvSpPr>
          <p:cNvPr id="8" name="Text 5"/>
          <p:cNvSpPr/>
          <p:nvPr/>
        </p:nvSpPr>
        <p:spPr>
          <a:xfrm>
            <a:off x="1176218" y="3483303"/>
            <a:ext cx="3027759" cy="720328"/>
          </a:xfrm>
          <a:prstGeom prst="rect">
            <a:avLst/>
          </a:prstGeom>
          <a:noFill/>
          <a:ln/>
        </p:spPr>
        <p:txBody>
          <a:bodyPr wrap="square" lIns="0" tIns="0" rIns="0" bIns="0" rtlCol="0" anchor="t"/>
          <a:lstStyle/>
          <a:p>
            <a:pPr>
              <a:lnSpc>
                <a:spcPts val="2800"/>
              </a:lnSpc>
            </a:pPr>
            <a:r>
              <a:rPr lang="en-US" sz="1750" dirty="0">
                <a:solidFill>
                  <a:srgbClr val="D9E1FF"/>
                </a:solidFill>
                <a:latin typeface="Times New Roman" panose="02020603050405020304" pitchFamily="18" charset="0"/>
                <a:ea typeface="Arimo" pitchFamily="34" charset="-122"/>
                <a:cs typeface="Times New Roman" panose="02020603050405020304" pitchFamily="18" charset="0"/>
              </a:rPr>
              <a:t>Creation and use of secret objects</a:t>
            </a:r>
            <a:endParaRPr lang="en-US" sz="1750" dirty="0">
              <a:latin typeface="Times New Roman" panose="02020603050405020304" pitchFamily="18" charset="0"/>
              <a:cs typeface="Times New Roman" panose="02020603050405020304" pitchFamily="18" charset="0"/>
            </a:endParaRPr>
          </a:p>
        </p:txBody>
      </p:sp>
      <p:sp>
        <p:nvSpPr>
          <p:cNvPr id="9" name="Shape 6"/>
          <p:cNvSpPr/>
          <p:nvPr/>
        </p:nvSpPr>
        <p:spPr>
          <a:xfrm>
            <a:off x="4684514" y="2761784"/>
            <a:ext cx="3630216" cy="2028349"/>
          </a:xfrm>
          <a:prstGeom prst="roundRect">
            <a:avLst>
              <a:gd name="adj" fmla="val 7213"/>
            </a:avLst>
          </a:prstGeom>
          <a:solidFill>
            <a:srgbClr val="0C0A33"/>
          </a:solidFill>
          <a:ln w="30480">
            <a:solidFill>
              <a:srgbClr val="44426B"/>
            </a:solidFill>
            <a:prstDash val="solid"/>
          </a:ln>
        </p:spPr>
        <p:txBody>
          <a:bodyPr/>
          <a:lstStyle/>
          <a:p>
            <a:endParaRPr lang="ru-RU"/>
          </a:p>
        </p:txBody>
      </p:sp>
      <p:sp>
        <p:nvSpPr>
          <p:cNvPr id="10" name="Shape 7"/>
          <p:cNvSpPr/>
          <p:nvPr/>
        </p:nvSpPr>
        <p:spPr>
          <a:xfrm>
            <a:off x="4654034" y="2761784"/>
            <a:ext cx="121920" cy="2028349"/>
          </a:xfrm>
          <a:prstGeom prst="roundRect">
            <a:avLst>
              <a:gd name="adj" fmla="val 27697"/>
            </a:avLst>
          </a:prstGeom>
          <a:solidFill>
            <a:srgbClr val="8061FF"/>
          </a:solidFill>
          <a:ln/>
        </p:spPr>
        <p:txBody>
          <a:bodyPr/>
          <a:lstStyle/>
          <a:p>
            <a:endParaRPr lang="ru-RU"/>
          </a:p>
        </p:txBody>
      </p:sp>
      <p:sp>
        <p:nvSpPr>
          <p:cNvPr id="11" name="Text 8"/>
          <p:cNvSpPr/>
          <p:nvPr/>
        </p:nvSpPr>
        <p:spPr>
          <a:xfrm>
            <a:off x="5031462" y="3017292"/>
            <a:ext cx="3027759" cy="661988"/>
          </a:xfrm>
          <a:prstGeom prst="rect">
            <a:avLst/>
          </a:prstGeom>
          <a:noFill/>
          <a:ln/>
        </p:spPr>
        <p:txBody>
          <a:bodyPr wrap="square" lIns="0" tIns="0" rIns="0" bIns="0" rtlCol="0" anchor="t"/>
          <a:lstStyle/>
          <a:p>
            <a:pPr>
              <a:lnSpc>
                <a:spcPts val="2600"/>
              </a:lnSpc>
            </a:pPr>
            <a:r>
              <a:rPr lang="en-US" sz="2050" b="1" dirty="0">
                <a:solidFill>
                  <a:srgbClr val="D9E1FF"/>
                </a:solidFill>
                <a:latin typeface="Times New Roman" panose="02020603050405020304" pitchFamily="18" charset="0"/>
                <a:ea typeface="Syne Bold" pitchFamily="34" charset="-122"/>
                <a:cs typeface="Times New Roman" panose="02020603050405020304" pitchFamily="18" charset="0"/>
              </a:rPr>
              <a:t>Observation Programs</a:t>
            </a:r>
            <a:endParaRPr lang="en-US" sz="2050" dirty="0">
              <a:latin typeface="Times New Roman" panose="02020603050405020304" pitchFamily="18" charset="0"/>
              <a:cs typeface="Times New Roman" panose="02020603050405020304" pitchFamily="18" charset="0"/>
            </a:endParaRPr>
          </a:p>
        </p:txBody>
      </p:sp>
      <p:sp>
        <p:nvSpPr>
          <p:cNvPr id="12" name="Text 9"/>
          <p:cNvSpPr/>
          <p:nvPr/>
        </p:nvSpPr>
        <p:spPr>
          <a:xfrm>
            <a:off x="5031462" y="3814297"/>
            <a:ext cx="3027759" cy="720328"/>
          </a:xfrm>
          <a:prstGeom prst="rect">
            <a:avLst/>
          </a:prstGeom>
          <a:noFill/>
          <a:ln/>
        </p:spPr>
        <p:txBody>
          <a:bodyPr wrap="square" lIns="0" tIns="0" rIns="0" bIns="0" rtlCol="0" anchor="t"/>
          <a:lstStyle/>
          <a:p>
            <a:pPr>
              <a:lnSpc>
                <a:spcPts val="2800"/>
              </a:lnSpc>
            </a:pPr>
            <a:r>
              <a:rPr lang="en-US" sz="1750" dirty="0">
                <a:solidFill>
                  <a:srgbClr val="D9E1FF"/>
                </a:solidFill>
                <a:latin typeface="Times New Roman" panose="02020603050405020304" pitchFamily="18" charset="0"/>
                <a:ea typeface="Arimo" pitchFamily="34" charset="-122"/>
                <a:cs typeface="Times New Roman" panose="02020603050405020304" pitchFamily="18" charset="0"/>
              </a:rPr>
              <a:t>Authorization without court orders</a:t>
            </a:r>
            <a:endParaRPr lang="en-US" sz="1750" dirty="0">
              <a:latin typeface="Times New Roman" panose="02020603050405020304" pitchFamily="18" charset="0"/>
              <a:cs typeface="Times New Roman" panose="02020603050405020304" pitchFamily="18" charset="0"/>
            </a:endParaRPr>
          </a:p>
        </p:txBody>
      </p:sp>
      <p:sp>
        <p:nvSpPr>
          <p:cNvPr id="13" name="Shape 10"/>
          <p:cNvSpPr/>
          <p:nvPr/>
        </p:nvSpPr>
        <p:spPr>
          <a:xfrm>
            <a:off x="829270" y="5015161"/>
            <a:ext cx="3630216" cy="2388513"/>
          </a:xfrm>
          <a:prstGeom prst="roundRect">
            <a:avLst>
              <a:gd name="adj" fmla="val 6125"/>
            </a:avLst>
          </a:prstGeom>
          <a:solidFill>
            <a:srgbClr val="0C0A33"/>
          </a:solidFill>
          <a:ln w="30480">
            <a:solidFill>
              <a:srgbClr val="44426B"/>
            </a:solidFill>
            <a:prstDash val="solid"/>
          </a:ln>
        </p:spPr>
        <p:txBody>
          <a:bodyPr/>
          <a:lstStyle/>
          <a:p>
            <a:endParaRPr lang="ru-RU"/>
          </a:p>
        </p:txBody>
      </p:sp>
      <p:sp>
        <p:nvSpPr>
          <p:cNvPr id="14" name="Shape 11"/>
          <p:cNvSpPr/>
          <p:nvPr/>
        </p:nvSpPr>
        <p:spPr>
          <a:xfrm>
            <a:off x="798790" y="5015161"/>
            <a:ext cx="121920" cy="2388513"/>
          </a:xfrm>
          <a:prstGeom prst="roundRect">
            <a:avLst>
              <a:gd name="adj" fmla="val 27697"/>
            </a:avLst>
          </a:prstGeom>
          <a:solidFill>
            <a:srgbClr val="8061FF"/>
          </a:solidFill>
          <a:ln/>
        </p:spPr>
        <p:txBody>
          <a:bodyPr/>
          <a:lstStyle/>
          <a:p>
            <a:endParaRPr lang="ru-RU"/>
          </a:p>
        </p:txBody>
      </p:sp>
      <p:sp>
        <p:nvSpPr>
          <p:cNvPr id="15" name="Text 12"/>
          <p:cNvSpPr/>
          <p:nvPr/>
        </p:nvSpPr>
        <p:spPr>
          <a:xfrm>
            <a:off x="1176218" y="5270669"/>
            <a:ext cx="3027759" cy="661988"/>
          </a:xfrm>
          <a:prstGeom prst="rect">
            <a:avLst/>
          </a:prstGeom>
          <a:noFill/>
          <a:ln/>
        </p:spPr>
        <p:txBody>
          <a:bodyPr wrap="square" lIns="0" tIns="0" rIns="0" bIns="0" rtlCol="0" anchor="t"/>
          <a:lstStyle/>
          <a:p>
            <a:pPr>
              <a:lnSpc>
                <a:spcPts val="2600"/>
              </a:lnSpc>
            </a:pPr>
            <a:r>
              <a:rPr lang="en-US" sz="2050" b="1" dirty="0">
                <a:solidFill>
                  <a:srgbClr val="D9E1FF"/>
                </a:solidFill>
                <a:latin typeface="Times New Roman" panose="02020603050405020304" pitchFamily="18" charset="0"/>
                <a:ea typeface="Syne Bold" pitchFamily="34" charset="-122"/>
                <a:cs typeface="Times New Roman" panose="02020603050405020304" pitchFamily="18" charset="0"/>
              </a:rPr>
              <a:t>Executive Privilege</a:t>
            </a:r>
            <a:endParaRPr lang="en-US" sz="2050" dirty="0">
              <a:latin typeface="Times New Roman" panose="02020603050405020304" pitchFamily="18" charset="0"/>
              <a:cs typeface="Times New Roman" panose="02020603050405020304" pitchFamily="18" charset="0"/>
            </a:endParaRPr>
          </a:p>
        </p:txBody>
      </p:sp>
      <p:sp>
        <p:nvSpPr>
          <p:cNvPr id="16" name="Text 13"/>
          <p:cNvSpPr/>
          <p:nvPr/>
        </p:nvSpPr>
        <p:spPr>
          <a:xfrm>
            <a:off x="1176218" y="6067673"/>
            <a:ext cx="3027759" cy="1080492"/>
          </a:xfrm>
          <a:prstGeom prst="rect">
            <a:avLst/>
          </a:prstGeom>
          <a:noFill/>
          <a:ln/>
        </p:spPr>
        <p:txBody>
          <a:bodyPr wrap="square" lIns="0" tIns="0" rIns="0" bIns="0" rtlCol="0" anchor="t"/>
          <a:lstStyle/>
          <a:p>
            <a:pPr>
              <a:lnSpc>
                <a:spcPts val="2800"/>
              </a:lnSpc>
            </a:pPr>
            <a:r>
              <a:rPr lang="en-US" sz="1750" dirty="0">
                <a:solidFill>
                  <a:srgbClr val="D9E1FF"/>
                </a:solidFill>
                <a:latin typeface="Times New Roman" panose="02020603050405020304" pitchFamily="18" charset="0"/>
                <a:ea typeface="Arimo" pitchFamily="34" charset="-122"/>
                <a:cs typeface="Times New Roman" panose="02020603050405020304" pitchFamily="18" charset="0"/>
              </a:rPr>
              <a:t>Frequently used to deny information to Congress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FB11D7F5-181A-EC27-AFAA-7D2CEF4E31AD}"/>
              </a:ext>
            </a:extLst>
          </p:cNvPr>
          <p:cNvSpPr/>
          <p:nvPr/>
        </p:nvSpPr>
        <p:spPr>
          <a:xfrm>
            <a:off x="12461631" y="7280238"/>
            <a:ext cx="2168769" cy="937636"/>
          </a:xfrm>
          <a:prstGeom prst="rect">
            <a:avLst/>
          </a:prstGeom>
          <a:solidFill>
            <a:srgbClr val="0C0A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 0"/>
          <p:cNvSpPr/>
          <p:nvPr/>
        </p:nvSpPr>
        <p:spPr>
          <a:xfrm>
            <a:off x="721400" y="887658"/>
            <a:ext cx="7378541" cy="438150"/>
          </a:xfrm>
          <a:prstGeom prst="rect">
            <a:avLst/>
          </a:prstGeom>
          <a:noFill/>
          <a:ln/>
        </p:spPr>
        <p:txBody>
          <a:bodyPr wrap="none" lIns="0" tIns="0" rIns="0" bIns="0" rtlCol="0" anchor="t"/>
          <a:lstStyle/>
          <a:p>
            <a:pPr>
              <a:lnSpc>
                <a:spcPts val="3400"/>
              </a:lnSpc>
            </a:pPr>
            <a:r>
              <a:rPr lang="en-US" sz="4400" i="1" dirty="0">
                <a:solidFill>
                  <a:schemeClr val="bg1"/>
                </a:solidFill>
                <a:latin typeface="Times New Roman" panose="02020603050405020304" pitchFamily="18" charset="0"/>
                <a:cs typeface="Times New Roman" panose="02020603050405020304" pitchFamily="18" charset="0"/>
              </a:rPr>
              <a:t>2. </a:t>
            </a:r>
            <a:r>
              <a:rPr lang="en-US" sz="4400" b="1" i="1" dirty="0">
                <a:solidFill>
                  <a:schemeClr val="bg1"/>
                </a:solidFill>
                <a:latin typeface="Times New Roman" panose="02020603050405020304" pitchFamily="18" charset="0"/>
                <a:cs typeface="Times New Roman" panose="02020603050405020304" pitchFamily="18" charset="0"/>
              </a:rPr>
              <a:t>Neoconservative Foreign Policy</a:t>
            </a:r>
            <a:endParaRPr lang="en-US" sz="4400" i="1" dirty="0">
              <a:solidFill>
                <a:schemeClr val="bg1"/>
              </a:solidFill>
              <a:latin typeface="Times New Roman" panose="02020603050405020304" pitchFamily="18" charset="0"/>
              <a:cs typeface="Times New Roman" panose="02020603050405020304" pitchFamily="18" charset="0"/>
            </a:endParaRPr>
          </a:p>
        </p:txBody>
      </p:sp>
      <p:sp>
        <p:nvSpPr>
          <p:cNvPr id="3" name="Text 1"/>
          <p:cNvSpPr/>
          <p:nvPr/>
        </p:nvSpPr>
        <p:spPr>
          <a:xfrm>
            <a:off x="721400" y="2215218"/>
            <a:ext cx="13327142" cy="297894"/>
          </a:xfrm>
          <a:prstGeom prst="rect">
            <a:avLst/>
          </a:prstGeom>
          <a:noFill/>
          <a:ln/>
        </p:spPr>
        <p:txBody>
          <a:bodyPr wrap="none" lIns="0" tIns="0" rIns="0" bIns="0" rtlCol="0" anchor="t"/>
          <a:lstStyle/>
          <a:p>
            <a:pPr>
              <a:lnSpc>
                <a:spcPts val="2300"/>
              </a:lnSpc>
            </a:pPr>
            <a:r>
              <a:rPr lang="en-US" sz="2400" dirty="0">
                <a:solidFill>
                  <a:schemeClr val="bg1"/>
                </a:solidFill>
                <a:latin typeface="Times New Roman" panose="02020603050405020304" pitchFamily="18" charset="0"/>
                <a:ea typeface="Arimo" pitchFamily="34" charset="-122"/>
                <a:cs typeface="Times New Roman" panose="02020603050405020304" pitchFamily="18" charset="0"/>
              </a:rPr>
              <a:t>After the September 11 attacks, Cheney's views hardened.</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21400" y="3229211"/>
            <a:ext cx="279202" cy="349091"/>
          </a:xfrm>
          <a:prstGeom prst="rect">
            <a:avLst/>
          </a:prstGeom>
        </p:spPr>
      </p:pic>
      <p:sp>
        <p:nvSpPr>
          <p:cNvPr id="5" name="Text 2"/>
          <p:cNvSpPr/>
          <p:nvPr/>
        </p:nvSpPr>
        <p:spPr>
          <a:xfrm>
            <a:off x="1256586" y="3258381"/>
            <a:ext cx="3712726" cy="273844"/>
          </a:xfrm>
          <a:prstGeom prst="rect">
            <a:avLst/>
          </a:prstGeom>
          <a:noFill/>
          <a:ln/>
        </p:spPr>
        <p:txBody>
          <a:bodyPr wrap="none" lIns="0" tIns="0" rIns="0" bIns="0" rtlCol="0" anchor="t"/>
          <a:lstStyle/>
          <a:p>
            <a:pPr>
              <a:lnSpc>
                <a:spcPts val="2150"/>
              </a:lnSpc>
            </a:pPr>
            <a:r>
              <a:rPr lang="en-US" sz="2400" b="1" i="1" dirty="0">
                <a:solidFill>
                  <a:schemeClr val="bg1"/>
                </a:solidFill>
                <a:latin typeface="Times New Roman" panose="02020603050405020304" pitchFamily="18" charset="0"/>
                <a:cs typeface="Times New Roman" panose="02020603050405020304" pitchFamily="18" charset="0"/>
              </a:rPr>
              <a:t>The Doctrine of Preemptive Strike</a:t>
            </a:r>
          </a:p>
        </p:txBody>
      </p:sp>
      <p:sp>
        <p:nvSpPr>
          <p:cNvPr id="6" name="Text 3"/>
          <p:cNvSpPr/>
          <p:nvPr/>
        </p:nvSpPr>
        <p:spPr>
          <a:xfrm>
            <a:off x="1256586" y="3718320"/>
            <a:ext cx="5831443" cy="595789"/>
          </a:xfrm>
          <a:prstGeom prst="rect">
            <a:avLst/>
          </a:prstGeom>
          <a:noFill/>
          <a:ln/>
        </p:spPr>
        <p:txBody>
          <a:bodyPr wrap="square" lIns="0" tIns="0" rIns="0" bIns="0" rtlCol="0" anchor="t"/>
          <a:lstStyle/>
          <a:p>
            <a:pPr>
              <a:lnSpc>
                <a:spcPts val="2300"/>
              </a:lnSpc>
            </a:pPr>
            <a:r>
              <a:rPr lang="en-US" dirty="0">
                <a:solidFill>
                  <a:schemeClr val="bg1"/>
                </a:solidFill>
                <a:latin typeface="Times New Roman" panose="02020603050405020304" pitchFamily="18" charset="0"/>
                <a:cs typeface="Times New Roman" panose="02020603050405020304" pitchFamily="18" charset="0"/>
              </a:rPr>
              <a:t>The US has the right to attack potential threats before they materialize. This was a main reason for the 2003 invasion of Iraq</a:t>
            </a:r>
            <a:endParaRPr lang="en-US" sz="1450" dirty="0">
              <a:solidFill>
                <a:schemeClr val="bg1"/>
              </a:solidFill>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3"/>
          <a:stretch>
            <a:fillRect/>
          </a:stretch>
        </p:blipFill>
        <p:spPr>
          <a:xfrm>
            <a:off x="721400" y="5419244"/>
            <a:ext cx="279202" cy="349091"/>
          </a:xfrm>
          <a:prstGeom prst="rect">
            <a:avLst/>
          </a:prstGeom>
        </p:spPr>
      </p:pic>
      <p:sp>
        <p:nvSpPr>
          <p:cNvPr id="8" name="Text 4"/>
          <p:cNvSpPr/>
          <p:nvPr/>
        </p:nvSpPr>
        <p:spPr>
          <a:xfrm>
            <a:off x="1256586" y="5448414"/>
            <a:ext cx="2190631" cy="273844"/>
          </a:xfrm>
          <a:prstGeom prst="rect">
            <a:avLst/>
          </a:prstGeom>
          <a:noFill/>
          <a:ln/>
        </p:spPr>
        <p:txBody>
          <a:bodyPr wrap="none" lIns="0" tIns="0" rIns="0" bIns="0" rtlCol="0" anchor="t"/>
          <a:lstStyle/>
          <a:p>
            <a:pPr>
              <a:lnSpc>
                <a:spcPts val="2150"/>
              </a:lnSpc>
            </a:pPr>
            <a:r>
              <a:rPr lang="en-US" sz="2400" b="1" i="1" dirty="0">
                <a:solidFill>
                  <a:schemeClr val="bg1"/>
                </a:solidFill>
                <a:latin typeface="Times New Roman" panose="02020603050405020304" pitchFamily="18" charset="0"/>
                <a:cs typeface="Times New Roman" panose="02020603050405020304" pitchFamily="18" charset="0"/>
              </a:rPr>
              <a:t>Unilateralism</a:t>
            </a:r>
          </a:p>
        </p:txBody>
      </p:sp>
      <p:sp>
        <p:nvSpPr>
          <p:cNvPr id="9" name="Text 5"/>
          <p:cNvSpPr/>
          <p:nvPr/>
        </p:nvSpPr>
        <p:spPr>
          <a:xfrm>
            <a:off x="1256586" y="5908352"/>
            <a:ext cx="5831443" cy="595789"/>
          </a:xfrm>
          <a:prstGeom prst="rect">
            <a:avLst/>
          </a:prstGeom>
          <a:noFill/>
          <a:ln/>
        </p:spPr>
        <p:txBody>
          <a:bodyPr wrap="square" lIns="0" tIns="0" rIns="0" bIns="0" rtlCol="0" anchor="t"/>
          <a:lstStyle/>
          <a:p>
            <a:pPr>
              <a:lnSpc>
                <a:spcPts val="2300"/>
              </a:lnSpc>
            </a:pPr>
            <a:r>
              <a:rPr lang="en-US" dirty="0">
                <a:solidFill>
                  <a:schemeClr val="bg1"/>
                </a:solidFill>
                <a:latin typeface="Times New Roman" panose="02020603050405020304" pitchFamily="18" charset="0"/>
                <a:cs typeface="Times New Roman" panose="02020603050405020304" pitchFamily="18" charset="0"/>
              </a:rPr>
              <a:t>Although the administration looked for support from allies, Cheney was willing to act alone if necessary for US national interests (as with the Iraq war)</a:t>
            </a:r>
            <a:endParaRPr lang="en-US" sz="145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Башни-близнецы. World Trade Center до и после трагедии 11 сентября |  ARCHITIME.RU">
            <a:extLst>
              <a:ext uri="{FF2B5EF4-FFF2-40B4-BE49-F238E27FC236}">
                <a16:creationId xmlns:a16="http://schemas.microsoft.com/office/drawing/2014/main" id="{18473A57-CB13-6067-36E1-A420737F5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373" y="2696673"/>
            <a:ext cx="6898914" cy="46452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055495"/>
            <a:ext cx="7468553" cy="1126569"/>
          </a:xfrm>
          <a:prstGeom prst="rect">
            <a:avLst/>
          </a:prstGeom>
          <a:noFill/>
          <a:ln/>
        </p:spPr>
        <p:txBody>
          <a:bodyPr wrap="square" lIns="0" tIns="0" rIns="0" bIns="0" rtlCol="0" anchor="t"/>
          <a:lstStyle/>
          <a:p>
            <a:pPr>
              <a:lnSpc>
                <a:spcPts val="4400"/>
              </a:lnSpc>
            </a:pPr>
            <a:r>
              <a:rPr lang="en-US" sz="4400" b="1" i="1" dirty="0">
                <a:solidFill>
                  <a:schemeClr val="bg1"/>
                </a:solidFill>
                <a:latin typeface="Times New Roman" panose="02020603050405020304" pitchFamily="18" charset="0"/>
                <a:cs typeface="Times New Roman" panose="02020603050405020304" pitchFamily="18" charset="0"/>
              </a:rPr>
              <a:t>Certainty Over Intelligence Skepticism</a:t>
            </a:r>
          </a:p>
        </p:txBody>
      </p:sp>
      <p:sp>
        <p:nvSpPr>
          <p:cNvPr id="4" name="Text 1"/>
          <p:cNvSpPr/>
          <p:nvPr/>
        </p:nvSpPr>
        <p:spPr>
          <a:xfrm>
            <a:off x="1196697" y="3720465"/>
            <a:ext cx="7109579" cy="766048"/>
          </a:xfrm>
          <a:prstGeom prst="rect">
            <a:avLst/>
          </a:prstGeom>
          <a:noFill/>
          <a:ln/>
        </p:spPr>
        <p:txBody>
          <a:bodyPr wrap="square" lIns="0" tIns="0" rIns="0" bIns="0" rtlCol="0" anchor="t"/>
          <a:lstStyle/>
          <a:p>
            <a:r>
              <a:rPr lang="en-US" sz="2400" dirty="0">
                <a:solidFill>
                  <a:schemeClr val="bg1"/>
                </a:solidFill>
                <a:latin typeface="Times New Roman" panose="02020603050405020304" pitchFamily="18" charset="0"/>
                <a:cs typeface="Times New Roman" panose="02020603050405020304" pitchFamily="18" charset="0"/>
              </a:rPr>
              <a:t>He actively supported the idea that Saddam Hussein had weapons of mass destruction (WMD), despite contradictory intelligence reports.</a:t>
            </a:r>
            <a:endParaRPr lang="ru-RU" sz="2400" dirty="0">
              <a:solidFill>
                <a:schemeClr val="bg1"/>
              </a:solidFill>
              <a:latin typeface="Times New Roman" panose="02020603050405020304" pitchFamily="18" charset="0"/>
              <a:cs typeface="Times New Roman" panose="02020603050405020304" pitchFamily="18" charset="0"/>
            </a:endParaRPr>
          </a:p>
        </p:txBody>
      </p:sp>
      <p:sp>
        <p:nvSpPr>
          <p:cNvPr id="5" name="Shape 2"/>
          <p:cNvSpPr/>
          <p:nvPr/>
        </p:nvSpPr>
        <p:spPr>
          <a:xfrm>
            <a:off x="837724" y="3451265"/>
            <a:ext cx="30480" cy="1304449"/>
          </a:xfrm>
          <a:prstGeom prst="rect">
            <a:avLst/>
          </a:prstGeom>
          <a:solidFill>
            <a:srgbClr val="8061FF"/>
          </a:solidFill>
          <a:ln/>
        </p:spPr>
        <p:txBody>
          <a:bodyPr/>
          <a:lstStyle/>
          <a:p>
            <a:endParaRPr 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73098"/>
            <a:ext cx="7468553" cy="1126569"/>
          </a:xfrm>
          <a:prstGeom prst="rect">
            <a:avLst/>
          </a:prstGeom>
          <a:noFill/>
          <a:ln/>
        </p:spPr>
        <p:txBody>
          <a:bodyPr wrap="square" lIns="0" tIns="0" rIns="0" bIns="0" rtlCol="0" anchor="t"/>
          <a:lstStyle/>
          <a:p>
            <a:pPr>
              <a:lnSpc>
                <a:spcPts val="4400"/>
              </a:lnSpc>
            </a:pPr>
            <a:r>
              <a:rPr lang="en-US" sz="4400" b="1" i="1" dirty="0">
                <a:solidFill>
                  <a:schemeClr val="bg1"/>
                </a:solidFill>
                <a:latin typeface="Times New Roman" panose="02020603050405020304" pitchFamily="18" charset="0"/>
                <a:cs typeface="Times New Roman" panose="02020603050405020304" pitchFamily="18" charset="0"/>
              </a:rPr>
              <a:t>3.Energy Policy Approach </a:t>
            </a:r>
            <a:endParaRPr lang="en-US" sz="4400" i="1" dirty="0">
              <a:solidFill>
                <a:schemeClr val="bg1"/>
              </a:solidFill>
              <a:latin typeface="Times New Roman" panose="02020603050405020304" pitchFamily="18" charset="0"/>
              <a:cs typeface="Times New Roman" panose="02020603050405020304" pitchFamily="18" charset="0"/>
            </a:endParaRPr>
          </a:p>
        </p:txBody>
      </p:sp>
      <p:sp>
        <p:nvSpPr>
          <p:cNvPr id="4" name="Text 1"/>
          <p:cNvSpPr/>
          <p:nvPr/>
        </p:nvSpPr>
        <p:spPr>
          <a:xfrm>
            <a:off x="6324124" y="3441097"/>
            <a:ext cx="7468553" cy="1149072"/>
          </a:xfrm>
          <a:prstGeom prst="rect">
            <a:avLst/>
          </a:prstGeom>
          <a:noFill/>
          <a:ln/>
        </p:spPr>
        <p:txBody>
          <a:bodyPr wrap="square" lIns="0" tIns="0" rIns="0" bIns="0" rtlCol="0" anchor="t"/>
          <a:lstStyle/>
          <a:p>
            <a:r>
              <a:rPr lang="en-US" dirty="0">
                <a:solidFill>
                  <a:schemeClr val="bg1"/>
                </a:solidFill>
                <a:latin typeface="Times New Roman" panose="02020603050405020304" pitchFamily="18" charset="0"/>
                <a:cs typeface="Times New Roman" panose="02020603050405020304" pitchFamily="18" charset="0"/>
              </a:rPr>
              <a:t>As a former CEO of the oil company Halliburton, Cheney saw energy as a key part of national security. He led the development of the administration's energy policy, which focused on increasing domestic oil and gas production rather than developing alternative energy. </a:t>
            </a:r>
            <a:endParaRPr lang="ru-RU" dirty="0">
              <a:solidFill>
                <a:schemeClr val="bg1"/>
              </a:solidFill>
              <a:latin typeface="Times New Roman" panose="02020603050405020304" pitchFamily="18" charset="0"/>
              <a:cs typeface="Times New Roman" panose="02020603050405020304" pitchFamily="18" charset="0"/>
            </a:endParaRPr>
          </a:p>
        </p:txBody>
      </p:sp>
      <p:sp>
        <p:nvSpPr>
          <p:cNvPr id="6" name="Shape 3"/>
          <p:cNvSpPr/>
          <p:nvPr/>
        </p:nvSpPr>
        <p:spPr>
          <a:xfrm>
            <a:off x="6324124" y="3073254"/>
            <a:ext cx="7468553" cy="30480"/>
          </a:xfrm>
          <a:prstGeom prst="rect">
            <a:avLst/>
          </a:prstGeom>
          <a:solidFill>
            <a:srgbClr val="8061FF"/>
          </a:solidFill>
          <a:ln/>
        </p:spPr>
        <p:txBody>
          <a:bodyPr/>
          <a:lstStyle/>
          <a:p>
            <a:endParaRPr lang="ru-RU"/>
          </a:p>
        </p:txBody>
      </p:sp>
      <p:sp>
        <p:nvSpPr>
          <p:cNvPr id="10" name="Shape 7"/>
          <p:cNvSpPr/>
          <p:nvPr/>
        </p:nvSpPr>
        <p:spPr>
          <a:xfrm>
            <a:off x="6324124" y="4927533"/>
            <a:ext cx="7468553" cy="30480"/>
          </a:xfrm>
          <a:prstGeom prst="rect">
            <a:avLst/>
          </a:prstGeom>
          <a:solidFill>
            <a:srgbClr val="8061FF"/>
          </a:solidFill>
          <a:ln/>
        </p:spPr>
        <p:txBody>
          <a:bodyPr/>
          <a:lstStyle/>
          <a:p>
            <a:endParaRPr lang="ru-RU"/>
          </a:p>
        </p:txBody>
      </p:sp>
      <p:sp>
        <p:nvSpPr>
          <p:cNvPr id="5" name="Прямоугольник 4">
            <a:extLst>
              <a:ext uri="{FF2B5EF4-FFF2-40B4-BE49-F238E27FC236}">
                <a16:creationId xmlns:a16="http://schemas.microsoft.com/office/drawing/2014/main" id="{FC1C1965-ECF7-6D74-6215-7FC6540BCBBF}"/>
              </a:ext>
            </a:extLst>
          </p:cNvPr>
          <p:cNvSpPr/>
          <p:nvPr/>
        </p:nvSpPr>
        <p:spPr>
          <a:xfrm>
            <a:off x="12461631" y="7280238"/>
            <a:ext cx="2168769" cy="937636"/>
          </a:xfrm>
          <a:prstGeom prst="rect">
            <a:avLst/>
          </a:prstGeom>
          <a:solidFill>
            <a:srgbClr val="0C0A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00788" y="641509"/>
            <a:ext cx="7515225" cy="1040130"/>
          </a:xfrm>
          <a:prstGeom prst="rect">
            <a:avLst/>
          </a:prstGeom>
          <a:noFill/>
          <a:ln/>
        </p:spPr>
        <p:txBody>
          <a:bodyPr wrap="square" lIns="0" tIns="0" rIns="0" bIns="0" rtlCol="0" anchor="t"/>
          <a:lstStyle/>
          <a:p>
            <a:pPr>
              <a:lnSpc>
                <a:spcPts val="4050"/>
              </a:lnSpc>
            </a:pPr>
            <a:r>
              <a:rPr lang="en-US" sz="4400" b="1" i="1" dirty="0">
                <a:solidFill>
                  <a:schemeClr val="bg1"/>
                </a:solidFill>
                <a:latin typeface="Times New Roman" panose="02020603050405020304" pitchFamily="18" charset="0"/>
                <a:cs typeface="Times New Roman" panose="02020603050405020304" pitchFamily="18" charset="0"/>
              </a:rPr>
              <a:t>4. Domestic Policy Orientation </a:t>
            </a:r>
          </a:p>
        </p:txBody>
      </p:sp>
      <p:sp>
        <p:nvSpPr>
          <p:cNvPr id="4" name="Text 1"/>
          <p:cNvSpPr/>
          <p:nvPr/>
        </p:nvSpPr>
        <p:spPr>
          <a:xfrm>
            <a:off x="6300788" y="1930241"/>
            <a:ext cx="7515225" cy="707469"/>
          </a:xfrm>
          <a:prstGeom prst="rect">
            <a:avLst/>
          </a:prstGeom>
          <a:noFill/>
          <a:ln/>
        </p:spPr>
        <p:txBody>
          <a:bodyPr wrap="square" lIns="0" tIns="0" rIns="0" bIns="0" rtlCol="0" anchor="t"/>
          <a:lstStyle/>
          <a:p>
            <a:r>
              <a:rPr lang="en-US" sz="2000" dirty="0">
                <a:solidFill>
                  <a:schemeClr val="bg1"/>
                </a:solidFill>
                <a:latin typeface="Times New Roman" panose="02020603050405020304" pitchFamily="18" charset="0"/>
                <a:cs typeface="Times New Roman" panose="02020603050405020304" pitchFamily="18" charset="0"/>
              </a:rPr>
              <a:t>On domestic issues, Cheney followed traditional Republican values:</a:t>
            </a:r>
            <a:endParaRPr lang="ru-RU" sz="2000" dirty="0">
              <a:solidFill>
                <a:schemeClr val="bg1"/>
              </a:solidFill>
              <a:latin typeface="Times New Roman" panose="02020603050405020304" pitchFamily="18" charset="0"/>
              <a:cs typeface="Times New Roman" panose="02020603050405020304" pitchFamily="18" charset="0"/>
            </a:endParaRPr>
          </a:p>
        </p:txBody>
      </p:sp>
      <p:sp>
        <p:nvSpPr>
          <p:cNvPr id="5" name="Shape 2"/>
          <p:cNvSpPr/>
          <p:nvPr/>
        </p:nvSpPr>
        <p:spPr>
          <a:xfrm>
            <a:off x="6300788" y="2886313"/>
            <a:ext cx="884158" cy="1326356"/>
          </a:xfrm>
          <a:prstGeom prst="roundRect">
            <a:avLst>
              <a:gd name="adj" fmla="val 360044"/>
            </a:avLst>
          </a:prstGeom>
          <a:solidFill>
            <a:srgbClr val="2B2952"/>
          </a:solidFill>
          <a:ln/>
        </p:spPr>
        <p:txBody>
          <a:bodyPr/>
          <a:lstStyle/>
          <a:p>
            <a:endParaRPr lang="ru-RU"/>
          </a:p>
        </p:txBody>
      </p:sp>
      <p:sp>
        <p:nvSpPr>
          <p:cNvPr id="6" name="Text 3"/>
          <p:cNvSpPr/>
          <p:nvPr/>
        </p:nvSpPr>
        <p:spPr>
          <a:xfrm>
            <a:off x="6635628" y="3342203"/>
            <a:ext cx="331589" cy="414457"/>
          </a:xfrm>
          <a:prstGeom prst="rect">
            <a:avLst/>
          </a:prstGeom>
          <a:noFill/>
          <a:ln/>
        </p:spPr>
        <p:txBody>
          <a:bodyPr wrap="none" lIns="0" tIns="0" rIns="0" bIns="0" rtlCol="0" anchor="t"/>
          <a:lstStyle/>
          <a:p>
            <a:pPr marL="0" indent="0" algn="l">
              <a:lnSpc>
                <a:spcPts val="2600"/>
              </a:lnSpc>
              <a:buNone/>
            </a:pPr>
            <a:r>
              <a:rPr lang="en-US" sz="2600" b="1" dirty="0">
                <a:solidFill>
                  <a:schemeClr val="bg1"/>
                </a:solidFill>
                <a:latin typeface="Syne Bold" pitchFamily="34" charset="0"/>
                <a:ea typeface="Syne Bold" pitchFamily="34" charset="-122"/>
                <a:cs typeface="Syne Bold" pitchFamily="34" charset="-120"/>
              </a:rPr>
              <a:t>1</a:t>
            </a:r>
            <a:endParaRPr lang="en-US" sz="2600" dirty="0">
              <a:solidFill>
                <a:schemeClr val="bg1"/>
              </a:solidFill>
            </a:endParaRPr>
          </a:p>
        </p:txBody>
      </p:sp>
      <p:sp>
        <p:nvSpPr>
          <p:cNvPr id="7" name="Text 4"/>
          <p:cNvSpPr/>
          <p:nvPr/>
        </p:nvSpPr>
        <p:spPr>
          <a:xfrm>
            <a:off x="7461171" y="3359943"/>
            <a:ext cx="2615208" cy="325041"/>
          </a:xfrm>
          <a:prstGeom prst="rect">
            <a:avLst/>
          </a:prstGeom>
          <a:noFill/>
          <a:ln/>
        </p:spPr>
        <p:txBody>
          <a:bodyPr wrap="none" lIns="0" tIns="0" rIns="0" bIns="0" rtlCol="0" anchor="t"/>
          <a:lstStyle/>
          <a:p>
            <a:r>
              <a:rPr lang="en-US" sz="2400" b="1" dirty="0">
                <a:solidFill>
                  <a:schemeClr val="bg1"/>
                </a:solidFill>
                <a:latin typeface="Times New Roman" panose="02020603050405020304" pitchFamily="18" charset="0"/>
                <a:cs typeface="Times New Roman" panose="02020603050405020304" pitchFamily="18" charset="0"/>
              </a:rPr>
              <a:t>Cutting taxes to stimulate the economy</a:t>
            </a:r>
            <a:endParaRPr lang="ru-RU" sz="2400" b="1" dirty="0">
              <a:solidFill>
                <a:schemeClr val="bg1"/>
              </a:solidFill>
              <a:latin typeface="Times New Roman" panose="02020603050405020304" pitchFamily="18" charset="0"/>
              <a:cs typeface="Times New Roman" panose="02020603050405020304" pitchFamily="18" charset="0"/>
            </a:endParaRPr>
          </a:p>
        </p:txBody>
      </p:sp>
      <p:sp>
        <p:nvSpPr>
          <p:cNvPr id="9" name="Shape 6"/>
          <p:cNvSpPr/>
          <p:nvPr/>
        </p:nvSpPr>
        <p:spPr>
          <a:xfrm>
            <a:off x="6300788" y="4433649"/>
            <a:ext cx="884158" cy="1607106"/>
          </a:xfrm>
          <a:prstGeom prst="roundRect">
            <a:avLst>
              <a:gd name="adj" fmla="val 360044"/>
            </a:avLst>
          </a:prstGeom>
          <a:solidFill>
            <a:srgbClr val="2B2952"/>
          </a:solidFill>
          <a:ln/>
        </p:spPr>
        <p:txBody>
          <a:bodyPr/>
          <a:lstStyle/>
          <a:p>
            <a:endParaRPr lang="ru-RU"/>
          </a:p>
        </p:txBody>
      </p:sp>
      <p:sp>
        <p:nvSpPr>
          <p:cNvPr id="10" name="Text 7"/>
          <p:cNvSpPr/>
          <p:nvPr/>
        </p:nvSpPr>
        <p:spPr>
          <a:xfrm>
            <a:off x="6635628" y="5029914"/>
            <a:ext cx="331589" cy="414457"/>
          </a:xfrm>
          <a:prstGeom prst="rect">
            <a:avLst/>
          </a:prstGeom>
          <a:noFill/>
          <a:ln/>
        </p:spPr>
        <p:txBody>
          <a:bodyPr wrap="none" lIns="0" tIns="0" rIns="0" bIns="0" rtlCol="0" anchor="t"/>
          <a:lstStyle/>
          <a:p>
            <a:pPr marL="0" indent="0" algn="l">
              <a:lnSpc>
                <a:spcPts val="2600"/>
              </a:lnSpc>
              <a:buNone/>
            </a:pPr>
            <a:r>
              <a:rPr lang="en-US" sz="2600" b="1" dirty="0">
                <a:solidFill>
                  <a:schemeClr val="bg1"/>
                </a:solidFill>
                <a:latin typeface="Syne Bold" pitchFamily="34" charset="0"/>
                <a:ea typeface="Syne Bold" pitchFamily="34" charset="-122"/>
                <a:cs typeface="Syne Bold" pitchFamily="34" charset="-120"/>
              </a:rPr>
              <a:t>2</a:t>
            </a:r>
            <a:endParaRPr lang="en-US" sz="2600" dirty="0">
              <a:solidFill>
                <a:schemeClr val="bg1"/>
              </a:solidFill>
            </a:endParaRPr>
          </a:p>
        </p:txBody>
      </p:sp>
      <p:sp>
        <p:nvSpPr>
          <p:cNvPr id="11" name="Text 8"/>
          <p:cNvSpPr/>
          <p:nvPr/>
        </p:nvSpPr>
        <p:spPr>
          <a:xfrm>
            <a:off x="7405926" y="4947704"/>
            <a:ext cx="2897267" cy="325041"/>
          </a:xfrm>
          <a:prstGeom prst="rect">
            <a:avLst/>
          </a:prstGeom>
          <a:noFill/>
          <a:ln/>
        </p:spPr>
        <p:txBody>
          <a:bodyPr wrap="none" lIns="0" tIns="0" rIns="0" bIns="0" rtlCol="0" anchor="t"/>
          <a:lstStyle/>
          <a:p>
            <a:pPr>
              <a:lnSpc>
                <a:spcPts val="2550"/>
              </a:lnSpc>
            </a:pPr>
            <a:r>
              <a:rPr lang="en-US" sz="2400" b="1" dirty="0">
                <a:solidFill>
                  <a:schemeClr val="bg1"/>
                </a:solidFill>
                <a:latin typeface="Times New Roman" panose="02020603050405020304" pitchFamily="18" charset="0"/>
                <a:cs typeface="Times New Roman" panose="02020603050405020304" pitchFamily="18" charset="0"/>
              </a:rPr>
              <a:t>Opposing the expansion of government</a:t>
            </a:r>
            <a:endParaRPr lang="ru-RU" sz="2400" b="1" dirty="0">
              <a:solidFill>
                <a:schemeClr val="bg1"/>
              </a:solidFill>
              <a:latin typeface="Times New Roman" panose="02020603050405020304" pitchFamily="18" charset="0"/>
              <a:cs typeface="Times New Roman" panose="02020603050405020304" pitchFamily="18" charset="0"/>
            </a:endParaRPr>
          </a:p>
          <a:p>
            <a:pPr>
              <a:lnSpc>
                <a:spcPts val="2550"/>
              </a:lnSpc>
            </a:pPr>
            <a:r>
              <a:rPr lang="en-US" sz="2400" b="1" dirty="0">
                <a:solidFill>
                  <a:schemeClr val="bg1"/>
                </a:solidFill>
                <a:latin typeface="Times New Roman" panose="02020603050405020304" pitchFamily="18" charset="0"/>
                <a:cs typeface="Times New Roman" panose="02020603050405020304" pitchFamily="18" charset="0"/>
              </a:rPr>
              <a:t> social programs. </a:t>
            </a:r>
          </a:p>
        </p:txBody>
      </p:sp>
      <p:sp>
        <p:nvSpPr>
          <p:cNvPr id="13" name="Shape 10"/>
          <p:cNvSpPr/>
          <p:nvPr/>
        </p:nvSpPr>
        <p:spPr>
          <a:xfrm>
            <a:off x="6300788" y="6261735"/>
            <a:ext cx="884158" cy="1326356"/>
          </a:xfrm>
          <a:prstGeom prst="roundRect">
            <a:avLst>
              <a:gd name="adj" fmla="val 360044"/>
            </a:avLst>
          </a:prstGeom>
          <a:solidFill>
            <a:srgbClr val="2B2952"/>
          </a:solidFill>
          <a:ln/>
        </p:spPr>
        <p:txBody>
          <a:bodyPr/>
          <a:lstStyle/>
          <a:p>
            <a:endParaRPr lang="ru-RU"/>
          </a:p>
        </p:txBody>
      </p:sp>
      <p:sp>
        <p:nvSpPr>
          <p:cNvPr id="14" name="Text 11"/>
          <p:cNvSpPr/>
          <p:nvPr/>
        </p:nvSpPr>
        <p:spPr>
          <a:xfrm>
            <a:off x="6635628" y="6717625"/>
            <a:ext cx="331589" cy="414457"/>
          </a:xfrm>
          <a:prstGeom prst="rect">
            <a:avLst/>
          </a:prstGeom>
          <a:noFill/>
          <a:ln/>
        </p:spPr>
        <p:txBody>
          <a:bodyPr wrap="none" lIns="0" tIns="0" rIns="0" bIns="0" rtlCol="0" anchor="t"/>
          <a:lstStyle/>
          <a:p>
            <a:pPr marL="0" indent="0" algn="l">
              <a:lnSpc>
                <a:spcPts val="2600"/>
              </a:lnSpc>
              <a:buNone/>
            </a:pPr>
            <a:r>
              <a:rPr lang="en-US" sz="2600" b="1" dirty="0">
                <a:solidFill>
                  <a:schemeClr val="bg1"/>
                </a:solidFill>
                <a:latin typeface="Syne Bold" pitchFamily="34" charset="0"/>
                <a:ea typeface="Syne Bold" pitchFamily="34" charset="-122"/>
                <a:cs typeface="Syne Bold" pitchFamily="34" charset="-120"/>
              </a:rPr>
              <a:t>3</a:t>
            </a:r>
            <a:endParaRPr lang="en-US" sz="2600" dirty="0">
              <a:solidFill>
                <a:schemeClr val="bg1"/>
              </a:solidFill>
            </a:endParaRPr>
          </a:p>
        </p:txBody>
      </p:sp>
      <p:sp>
        <p:nvSpPr>
          <p:cNvPr id="15" name="Text 12"/>
          <p:cNvSpPr/>
          <p:nvPr/>
        </p:nvSpPr>
        <p:spPr>
          <a:xfrm>
            <a:off x="7405926" y="6482715"/>
            <a:ext cx="2600682" cy="325041"/>
          </a:xfrm>
          <a:prstGeom prst="rect">
            <a:avLst/>
          </a:prstGeom>
          <a:noFill/>
          <a:ln/>
        </p:spPr>
        <p:txBody>
          <a:bodyPr wrap="none" lIns="0" tIns="0" rIns="0" bIns="0" rtlCol="0" anchor="t"/>
          <a:lstStyle/>
          <a:p>
            <a:pPr>
              <a:lnSpc>
                <a:spcPts val="2550"/>
              </a:lnSpc>
            </a:pPr>
            <a:r>
              <a:rPr lang="en-US" sz="2400" b="1" dirty="0">
                <a:solidFill>
                  <a:schemeClr val="bg1"/>
                </a:solidFill>
                <a:latin typeface="Times New Roman" panose="02020603050405020304" pitchFamily="18" charset="0"/>
                <a:cs typeface="Times New Roman" panose="02020603050405020304" pitchFamily="18" charset="0"/>
              </a:rPr>
              <a:t>Supporting gun rights</a:t>
            </a:r>
          </a:p>
        </p:txBody>
      </p:sp>
      <p:sp>
        <p:nvSpPr>
          <p:cNvPr id="8" name="Прямоугольник 7">
            <a:extLst>
              <a:ext uri="{FF2B5EF4-FFF2-40B4-BE49-F238E27FC236}">
                <a16:creationId xmlns:a16="http://schemas.microsoft.com/office/drawing/2014/main" id="{C44C0747-13D2-E070-3918-F18B4D2BE2C9}"/>
              </a:ext>
            </a:extLst>
          </p:cNvPr>
          <p:cNvSpPr/>
          <p:nvPr/>
        </p:nvSpPr>
        <p:spPr>
          <a:xfrm>
            <a:off x="12461631" y="7280238"/>
            <a:ext cx="2168769" cy="937636"/>
          </a:xfrm>
          <a:prstGeom prst="rect">
            <a:avLst/>
          </a:prstGeom>
          <a:solidFill>
            <a:srgbClr val="0C0A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244EB66B-30F2-6611-C054-2B9B5F9DF980}"/>
              </a:ext>
            </a:extLst>
          </p:cNvPr>
          <p:cNvSpPr/>
          <p:nvPr/>
        </p:nvSpPr>
        <p:spPr>
          <a:xfrm>
            <a:off x="12461631" y="7280238"/>
            <a:ext cx="2168769" cy="937636"/>
          </a:xfrm>
          <a:prstGeom prst="rect">
            <a:avLst/>
          </a:prstGeom>
          <a:solidFill>
            <a:srgbClr val="0C0A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 0"/>
          <p:cNvSpPr/>
          <p:nvPr/>
        </p:nvSpPr>
        <p:spPr>
          <a:xfrm>
            <a:off x="763063" y="781824"/>
            <a:ext cx="6253639" cy="422315"/>
          </a:xfrm>
          <a:prstGeom prst="rect">
            <a:avLst/>
          </a:prstGeom>
          <a:noFill/>
          <a:ln/>
        </p:spPr>
        <p:txBody>
          <a:bodyPr wrap="none" lIns="0" tIns="0" rIns="0" bIns="0" rtlCol="0" anchor="t"/>
          <a:lstStyle/>
          <a:p>
            <a:pPr>
              <a:lnSpc>
                <a:spcPts val="3300"/>
              </a:lnSpc>
            </a:pPr>
            <a:r>
              <a:rPr lang="en-US" sz="4400" b="1" i="1" dirty="0">
                <a:solidFill>
                  <a:srgbClr val="FFFFFF"/>
                </a:solidFill>
                <a:latin typeface="Times New Roman" panose="02020603050405020304" pitchFamily="18" charset="0"/>
                <a:ea typeface="Syne Bold" pitchFamily="34" charset="-122"/>
                <a:cs typeface="Times New Roman" panose="02020603050405020304" pitchFamily="18" charset="0"/>
              </a:rPr>
              <a:t>Legacy: Assessment and Controversy</a:t>
            </a:r>
            <a:endParaRPr lang="en-US" sz="4400" i="1" dirty="0">
              <a:latin typeface="Times New Roman" panose="02020603050405020304" pitchFamily="18" charset="0"/>
              <a:cs typeface="Times New Roman" panose="02020603050405020304" pitchFamily="18" charset="0"/>
            </a:endParaRPr>
          </a:p>
        </p:txBody>
      </p:sp>
      <p:sp>
        <p:nvSpPr>
          <p:cNvPr id="3" name="Text 1"/>
          <p:cNvSpPr/>
          <p:nvPr/>
        </p:nvSpPr>
        <p:spPr>
          <a:xfrm>
            <a:off x="837724" y="1920379"/>
            <a:ext cx="2112169" cy="263962"/>
          </a:xfrm>
          <a:prstGeom prst="rect">
            <a:avLst/>
          </a:prstGeom>
          <a:noFill/>
          <a:ln/>
        </p:spPr>
        <p:txBody>
          <a:bodyPr wrap="none" lIns="0" tIns="0" rIns="0" bIns="0" rtlCol="0" anchor="t"/>
          <a:lstStyle/>
          <a:p>
            <a:pPr marL="0" indent="0" algn="l">
              <a:lnSpc>
                <a:spcPts val="2050"/>
              </a:lnSpc>
              <a:buNone/>
            </a:pPr>
            <a:r>
              <a:rPr lang="en-US" sz="2800" b="1" i="1" dirty="0">
                <a:solidFill>
                  <a:srgbClr val="FFFFFF"/>
                </a:solidFill>
                <a:latin typeface="Times New Roman" panose="02020603050405020304" pitchFamily="18" charset="0"/>
                <a:ea typeface="Syne Bold" pitchFamily="34" charset="-122"/>
                <a:cs typeface="Times New Roman" panose="02020603050405020304" pitchFamily="18" charset="0"/>
              </a:rPr>
              <a:t>Supporters</a:t>
            </a:r>
            <a:endParaRPr lang="en-US" sz="2800" i="1" dirty="0">
              <a:latin typeface="Times New Roman" panose="02020603050405020304" pitchFamily="18" charset="0"/>
              <a:cs typeface="Times New Roman" panose="02020603050405020304" pitchFamily="18" charset="0"/>
            </a:endParaRPr>
          </a:p>
        </p:txBody>
      </p:sp>
      <p:sp>
        <p:nvSpPr>
          <p:cNvPr id="4" name="Text 2"/>
          <p:cNvSpPr/>
          <p:nvPr/>
        </p:nvSpPr>
        <p:spPr>
          <a:xfrm>
            <a:off x="837724" y="2363767"/>
            <a:ext cx="6258520" cy="574358"/>
          </a:xfrm>
          <a:prstGeom prst="rect">
            <a:avLst/>
          </a:prstGeom>
          <a:noFill/>
          <a:ln/>
        </p:spPr>
        <p:txBody>
          <a:bodyPr wrap="square" lIns="0" tIns="0" rIns="0" bIns="0" rtlCol="0" anchor="t"/>
          <a:lstStyle/>
          <a:p>
            <a:r>
              <a:rPr lang="en-US" sz="2000" dirty="0">
                <a:solidFill>
                  <a:schemeClr val="bg1"/>
                </a:solidFill>
                <a:latin typeface="Times New Roman" panose="02020603050405020304" pitchFamily="18" charset="0"/>
                <a:cs typeface="Times New Roman" panose="02020603050405020304" pitchFamily="18" charset="0"/>
              </a:rPr>
              <a:t>Supporters believe he was a strong leader who made tough decisions to protect America after 9/11 (nine-eleven) and prevent future attacks. </a:t>
            </a:r>
            <a:endParaRPr lang="ru-RU" sz="2000" dirty="0">
              <a:solidFill>
                <a:schemeClr val="bg1"/>
              </a:solidFill>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763063" y="3593088"/>
            <a:ext cx="6325562" cy="4206397"/>
          </a:xfrm>
          <a:prstGeom prst="rect">
            <a:avLst/>
          </a:prstGeom>
        </p:spPr>
      </p:pic>
      <p:sp>
        <p:nvSpPr>
          <p:cNvPr id="6" name="Text 3"/>
          <p:cNvSpPr/>
          <p:nvPr/>
        </p:nvSpPr>
        <p:spPr>
          <a:xfrm>
            <a:off x="7541776" y="1861764"/>
            <a:ext cx="2112169" cy="263962"/>
          </a:xfrm>
          <a:prstGeom prst="rect">
            <a:avLst/>
          </a:prstGeom>
          <a:noFill/>
          <a:ln/>
        </p:spPr>
        <p:txBody>
          <a:bodyPr wrap="none" lIns="0" tIns="0" rIns="0" bIns="0" rtlCol="0" anchor="t"/>
          <a:lstStyle/>
          <a:p>
            <a:pPr>
              <a:lnSpc>
                <a:spcPts val="2050"/>
              </a:lnSpc>
            </a:pPr>
            <a:r>
              <a:rPr lang="en-US" sz="2800" b="1" i="1" dirty="0">
                <a:solidFill>
                  <a:schemeClr val="bg1"/>
                </a:solidFill>
                <a:latin typeface="Times New Roman" panose="02020603050405020304" pitchFamily="18" charset="0"/>
                <a:cs typeface="Times New Roman" panose="02020603050405020304" pitchFamily="18" charset="0"/>
              </a:rPr>
              <a:t>Critics</a:t>
            </a:r>
          </a:p>
        </p:txBody>
      </p:sp>
      <p:sp>
        <p:nvSpPr>
          <p:cNvPr id="7" name="Text 4"/>
          <p:cNvSpPr/>
          <p:nvPr/>
        </p:nvSpPr>
        <p:spPr>
          <a:xfrm>
            <a:off x="7541776" y="2328598"/>
            <a:ext cx="6258520" cy="574358"/>
          </a:xfrm>
          <a:prstGeom prst="rect">
            <a:avLst/>
          </a:prstGeom>
          <a:noFill/>
          <a:ln/>
        </p:spPr>
        <p:txBody>
          <a:bodyPr wrap="square" lIns="0" tIns="0" rIns="0" bIns="0" rtlCol="0" anchor="t"/>
          <a:lstStyle/>
          <a:p>
            <a:r>
              <a:rPr lang="en-US" sz="2000" dirty="0">
                <a:solidFill>
                  <a:schemeClr val="bg1"/>
                </a:solidFill>
                <a:latin typeface="Times New Roman" panose="02020603050405020304" pitchFamily="18" charset="0"/>
                <a:cs typeface="Times New Roman" panose="02020603050405020304" pitchFamily="18" charset="0"/>
              </a:rPr>
              <a:t>Critics argue that the Iraq War was a mistake, that his methods violated human rights, and that he made the office of the Vice President too powerful. </a:t>
            </a:r>
            <a:endParaRPr lang="ru-RU" sz="2000" dirty="0">
              <a:solidFill>
                <a:schemeClr val="bg1"/>
              </a:solidFill>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7670730" y="3581365"/>
            <a:ext cx="5854917" cy="42063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TotalTime>
  <Words>601</Words>
  <Application>Microsoft Office PowerPoint</Application>
  <PresentationFormat>Произвольный</PresentationFormat>
  <Paragraphs>72</Paragraphs>
  <Slides>12</Slides>
  <Notes>12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12</vt:i4>
      </vt:variant>
    </vt:vector>
  </HeadingPairs>
  <TitlesOfParts>
    <vt:vector size="16" baseType="lpstr">
      <vt:lpstr>Times New Roman</vt:lpstr>
      <vt:lpstr>Arial</vt:lpstr>
      <vt:lpstr>Syne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Олька В</cp:lastModifiedBy>
  <cp:revision>9</cp:revision>
  <dcterms:created xsi:type="dcterms:W3CDTF">2025-10-01T17:55:29Z</dcterms:created>
  <dcterms:modified xsi:type="dcterms:W3CDTF">2025-10-07T15:07:46Z</dcterms:modified>
</cp:coreProperties>
</file>